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0"/>
  </p:notesMasterIdLst>
  <p:sldIdLst>
    <p:sldId id="256" r:id="rId3"/>
    <p:sldId id="257" r:id="rId4"/>
    <p:sldId id="264" r:id="rId5"/>
    <p:sldId id="263" r:id="rId6"/>
    <p:sldId id="262" r:id="rId7"/>
    <p:sldId id="261" r:id="rId8"/>
    <p:sldId id="260" r:id="rId9"/>
    <p:sldId id="259" r:id="rId10"/>
    <p:sldId id="258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61AD"/>
    <a:srgbClr val="EA2E5F"/>
    <a:srgbClr val="F7D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58ADFF-6B64-51FB-D7A0-4D1DA5C1127B}" v="150" dt="2021-11-25T06:46:18.610"/>
    <p1510:client id="{9167FF37-C718-5BD1-8925-61F0BB7CF44B}" v="114" dt="2021-11-22T13:35:53.385"/>
    <p1510:client id="{936F3865-3BF6-D108-B7C1-F4DD83E9B12D}" v="215" dt="2021-11-24T21:57:11.451"/>
    <p1510:client id="{9818FACB-2837-D120-BA22-EBD10DFBA489}" v="139" dt="2021-11-22T12:45:58.293"/>
    <p1510:client id="{A3E9DA14-E94F-5807-F12C-89B1200F218E}" v="10" dt="2021-11-22T13:14:20.128"/>
    <p1510:client id="{C316F816-DDDB-4F18-737F-DE201821BF63}" v="267" dt="2021-11-24T17:08:57.0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6BE553-B34E-4492-9D49-6C3751EA4103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11C46C62-2AAD-411C-9592-FA67148FE485}">
      <dgm:prSet phldr="0"/>
      <dgm:spPr/>
      <dgm:t>
        <a:bodyPr/>
        <a:lstStyle/>
        <a:p>
          <a:pPr rtl="0"/>
          <a:r>
            <a:rPr lang="es-ES" b="0">
              <a:latin typeface="Arial"/>
            </a:rPr>
            <a:t> Servicios </a:t>
          </a:r>
          <a:r>
            <a:rPr lang="es-ES" b="0" err="1">
              <a:latin typeface="Arial"/>
            </a:rPr>
            <a:t>MBaaS</a:t>
          </a:r>
          <a:r>
            <a:rPr lang="es-ES" b="0">
              <a:latin typeface="Arial"/>
            </a:rPr>
            <a:t>  - </a:t>
          </a:r>
          <a:r>
            <a:rPr lang="es-ES" b="0" err="1">
              <a:latin typeface="Arial"/>
            </a:rPr>
            <a:t>Firebase</a:t>
          </a:r>
          <a:endParaRPr lang="es-ES" b="0">
            <a:latin typeface="Arial"/>
          </a:endParaRPr>
        </a:p>
      </dgm:t>
    </dgm:pt>
    <dgm:pt modelId="{97AF0CB9-2505-41A4-BB09-E3DC25B3E185}" type="parTrans" cxnId="{B13251EC-B5CE-41DE-B99E-AC63F242F3C9}">
      <dgm:prSet/>
      <dgm:spPr/>
    </dgm:pt>
    <dgm:pt modelId="{DD1FDE16-C244-4B35-9812-247CF878C985}" type="sibTrans" cxnId="{B13251EC-B5CE-41DE-B99E-AC63F242F3C9}">
      <dgm:prSet/>
      <dgm:spPr/>
    </dgm:pt>
    <dgm:pt modelId="{07980083-1F56-4284-AEF7-92C1C688F144}">
      <dgm:prSet phldr="0"/>
      <dgm:spPr/>
      <dgm:t>
        <a:bodyPr/>
        <a:lstStyle/>
        <a:p>
          <a:pPr rtl="0"/>
          <a:r>
            <a:rPr lang="es-ES" b="0"/>
            <a:t>Autenticación de Usuario</a:t>
          </a:r>
          <a:endParaRPr lang="es-ES" b="0">
            <a:latin typeface="Arial"/>
          </a:endParaRPr>
        </a:p>
      </dgm:t>
    </dgm:pt>
    <dgm:pt modelId="{403823C4-111A-4DEE-AE2D-5496C84E204E}" type="parTrans" cxnId="{F69239E7-85B2-4698-B0BC-409E3D857867}">
      <dgm:prSet/>
      <dgm:spPr/>
    </dgm:pt>
    <dgm:pt modelId="{3D2D42F8-03E5-484B-9E2E-FB3E94D081DE}" type="sibTrans" cxnId="{F69239E7-85B2-4698-B0BC-409E3D857867}">
      <dgm:prSet/>
      <dgm:spPr/>
    </dgm:pt>
    <dgm:pt modelId="{762BC009-937B-4F37-AC8D-C658A56B3E56}">
      <dgm:prSet phldr="0"/>
      <dgm:spPr/>
      <dgm:t>
        <a:bodyPr/>
        <a:lstStyle/>
        <a:p>
          <a:pPr rtl="0"/>
          <a:r>
            <a:rPr lang="es-ES" b="0"/>
            <a:t>Base de datos </a:t>
          </a:r>
          <a:r>
            <a:rPr lang="es-ES" b="0" err="1"/>
            <a:t>RealTime</a:t>
          </a:r>
          <a:endParaRPr lang="es-ES" b="0" err="1">
            <a:latin typeface="Arial"/>
          </a:endParaRPr>
        </a:p>
      </dgm:t>
    </dgm:pt>
    <dgm:pt modelId="{3423248F-B20D-48FD-8FD5-EC3465ECE365}" type="parTrans" cxnId="{582F4383-CF0E-4C7A-B015-12509510BF2D}">
      <dgm:prSet/>
      <dgm:spPr/>
    </dgm:pt>
    <dgm:pt modelId="{320899A2-50A9-452F-9876-D340B0E89BB2}" type="sibTrans" cxnId="{582F4383-CF0E-4C7A-B015-12509510BF2D}">
      <dgm:prSet/>
      <dgm:spPr/>
    </dgm:pt>
    <dgm:pt modelId="{B75AA9C6-1ECC-4126-A2F4-D32033BE7E19}">
      <dgm:prSet phldr="0"/>
      <dgm:spPr/>
      <dgm:t>
        <a:bodyPr/>
        <a:lstStyle/>
        <a:p>
          <a:pPr rtl="0"/>
          <a:r>
            <a:rPr lang="es-ES" b="0"/>
            <a:t>Publicación de la aplicación</a:t>
          </a:r>
          <a:endParaRPr lang="es-ES" b="0">
            <a:latin typeface="Arial"/>
          </a:endParaRPr>
        </a:p>
      </dgm:t>
    </dgm:pt>
    <dgm:pt modelId="{19296C88-6D27-4C25-98C7-4B0D83036690}" type="parTrans" cxnId="{45B83C91-6500-45FE-835A-9418E05B4646}">
      <dgm:prSet/>
      <dgm:spPr/>
    </dgm:pt>
    <dgm:pt modelId="{D4DA53A0-95D7-4F65-B729-3945575F1573}" type="sibTrans" cxnId="{45B83C91-6500-45FE-835A-9418E05B4646}">
      <dgm:prSet/>
      <dgm:spPr/>
    </dgm:pt>
    <dgm:pt modelId="{DBAF97EF-9AFD-4D02-97B1-3BC93FCA1C35}" type="pres">
      <dgm:prSet presAssocID="{026BE553-B34E-4492-9D49-6C3751EA4103}" presName="Name0" presStyleCnt="0">
        <dgm:presLayoutVars>
          <dgm:chMax val="7"/>
          <dgm:chPref val="7"/>
          <dgm:dir/>
        </dgm:presLayoutVars>
      </dgm:prSet>
      <dgm:spPr/>
    </dgm:pt>
    <dgm:pt modelId="{AF94A3A2-0FC7-4E35-B37A-9ACFB28D6EC8}" type="pres">
      <dgm:prSet presAssocID="{026BE553-B34E-4492-9D49-6C3751EA4103}" presName="Name1" presStyleCnt="0"/>
      <dgm:spPr/>
    </dgm:pt>
    <dgm:pt modelId="{5E69666A-FAA3-45CC-8FEE-6D57E0984AB4}" type="pres">
      <dgm:prSet presAssocID="{026BE553-B34E-4492-9D49-6C3751EA4103}" presName="cycle" presStyleCnt="0"/>
      <dgm:spPr/>
    </dgm:pt>
    <dgm:pt modelId="{29BDC9BA-7309-4A44-AE21-0602C97F8797}" type="pres">
      <dgm:prSet presAssocID="{026BE553-B34E-4492-9D49-6C3751EA4103}" presName="srcNode" presStyleLbl="node1" presStyleIdx="0" presStyleCnt="4"/>
      <dgm:spPr/>
    </dgm:pt>
    <dgm:pt modelId="{4079D719-1B7C-46E6-B418-34B85B6B427D}" type="pres">
      <dgm:prSet presAssocID="{026BE553-B34E-4492-9D49-6C3751EA4103}" presName="conn" presStyleLbl="parChTrans1D2" presStyleIdx="0" presStyleCnt="1"/>
      <dgm:spPr/>
    </dgm:pt>
    <dgm:pt modelId="{3DCC6B0B-D0C6-428B-BB91-E8CEF64D0A87}" type="pres">
      <dgm:prSet presAssocID="{026BE553-B34E-4492-9D49-6C3751EA4103}" presName="extraNode" presStyleLbl="node1" presStyleIdx="0" presStyleCnt="4"/>
      <dgm:spPr/>
    </dgm:pt>
    <dgm:pt modelId="{B2905B24-814C-4F5C-BF77-B0CB079E1001}" type="pres">
      <dgm:prSet presAssocID="{026BE553-B34E-4492-9D49-6C3751EA4103}" presName="dstNode" presStyleLbl="node1" presStyleIdx="0" presStyleCnt="4"/>
      <dgm:spPr/>
    </dgm:pt>
    <dgm:pt modelId="{C3E63221-F183-486B-924F-B9EAF97CA767}" type="pres">
      <dgm:prSet presAssocID="{11C46C62-2AAD-411C-9592-FA67148FE485}" presName="text_1" presStyleLbl="node1" presStyleIdx="0" presStyleCnt="4">
        <dgm:presLayoutVars>
          <dgm:bulletEnabled val="1"/>
        </dgm:presLayoutVars>
      </dgm:prSet>
      <dgm:spPr/>
    </dgm:pt>
    <dgm:pt modelId="{AB89B0C8-E21D-4E48-949A-253A691E9C6D}" type="pres">
      <dgm:prSet presAssocID="{11C46C62-2AAD-411C-9592-FA67148FE485}" presName="accent_1" presStyleCnt="0"/>
      <dgm:spPr/>
    </dgm:pt>
    <dgm:pt modelId="{AC5A4D90-9A5C-4171-AA2E-BE7370F78333}" type="pres">
      <dgm:prSet presAssocID="{11C46C62-2AAD-411C-9592-FA67148FE485}" presName="accentRepeatNode" presStyleLbl="solidFgAcc1" presStyleIdx="0" presStyleCnt="4"/>
      <dgm:spPr/>
    </dgm:pt>
    <dgm:pt modelId="{DAEAEC3B-1D79-4A9C-B981-722EA4937A33}" type="pres">
      <dgm:prSet presAssocID="{07980083-1F56-4284-AEF7-92C1C688F144}" presName="text_2" presStyleLbl="node1" presStyleIdx="1" presStyleCnt="4">
        <dgm:presLayoutVars>
          <dgm:bulletEnabled val="1"/>
        </dgm:presLayoutVars>
      </dgm:prSet>
      <dgm:spPr/>
    </dgm:pt>
    <dgm:pt modelId="{E39CD251-C756-463B-BBCF-ECBFF332C69F}" type="pres">
      <dgm:prSet presAssocID="{07980083-1F56-4284-AEF7-92C1C688F144}" presName="accent_2" presStyleCnt="0"/>
      <dgm:spPr/>
    </dgm:pt>
    <dgm:pt modelId="{926C5074-4145-4999-85A6-08CB2E063959}" type="pres">
      <dgm:prSet presAssocID="{07980083-1F56-4284-AEF7-92C1C688F144}" presName="accentRepeatNode" presStyleLbl="solidFgAcc1" presStyleIdx="1" presStyleCnt="4"/>
      <dgm:spPr/>
    </dgm:pt>
    <dgm:pt modelId="{2AA99A1F-EB88-4F57-90AE-005ADB5ED0D2}" type="pres">
      <dgm:prSet presAssocID="{762BC009-937B-4F37-AC8D-C658A56B3E56}" presName="text_3" presStyleLbl="node1" presStyleIdx="2" presStyleCnt="4">
        <dgm:presLayoutVars>
          <dgm:bulletEnabled val="1"/>
        </dgm:presLayoutVars>
      </dgm:prSet>
      <dgm:spPr/>
    </dgm:pt>
    <dgm:pt modelId="{AFCD2C16-F02D-4080-A23D-4A3496945DA1}" type="pres">
      <dgm:prSet presAssocID="{762BC009-937B-4F37-AC8D-C658A56B3E56}" presName="accent_3" presStyleCnt="0"/>
      <dgm:spPr/>
    </dgm:pt>
    <dgm:pt modelId="{39127D94-5582-4ADB-AFBC-2752A3C49695}" type="pres">
      <dgm:prSet presAssocID="{762BC009-937B-4F37-AC8D-C658A56B3E56}" presName="accentRepeatNode" presStyleLbl="solidFgAcc1" presStyleIdx="2" presStyleCnt="4"/>
      <dgm:spPr/>
    </dgm:pt>
    <dgm:pt modelId="{22ABE0EC-89E0-4223-8669-131BA67B41A3}" type="pres">
      <dgm:prSet presAssocID="{B75AA9C6-1ECC-4126-A2F4-D32033BE7E19}" presName="text_4" presStyleLbl="node1" presStyleIdx="3" presStyleCnt="4">
        <dgm:presLayoutVars>
          <dgm:bulletEnabled val="1"/>
        </dgm:presLayoutVars>
      </dgm:prSet>
      <dgm:spPr/>
    </dgm:pt>
    <dgm:pt modelId="{F1818B4A-622E-4330-999F-1C472AE2D50C}" type="pres">
      <dgm:prSet presAssocID="{B75AA9C6-1ECC-4126-A2F4-D32033BE7E19}" presName="accent_4" presStyleCnt="0"/>
      <dgm:spPr/>
    </dgm:pt>
    <dgm:pt modelId="{73EF1996-25A1-48F7-BA62-733E5AE80B5F}" type="pres">
      <dgm:prSet presAssocID="{B75AA9C6-1ECC-4126-A2F4-D32033BE7E19}" presName="accentRepeatNode" presStyleLbl="solidFgAcc1" presStyleIdx="3" presStyleCnt="4"/>
      <dgm:spPr/>
    </dgm:pt>
  </dgm:ptLst>
  <dgm:cxnLst>
    <dgm:cxn modelId="{897FC124-5F34-440B-9563-3D9518D0D36E}" type="presOf" srcId="{11C46C62-2AAD-411C-9592-FA67148FE485}" destId="{C3E63221-F183-486B-924F-B9EAF97CA767}" srcOrd="0" destOrd="0" presId="urn:microsoft.com/office/officeart/2008/layout/VerticalCurvedList"/>
    <dgm:cxn modelId="{734DFD41-3E67-44A0-9492-BF67D5092373}" type="presOf" srcId="{B75AA9C6-1ECC-4126-A2F4-D32033BE7E19}" destId="{22ABE0EC-89E0-4223-8669-131BA67B41A3}" srcOrd="0" destOrd="0" presId="urn:microsoft.com/office/officeart/2008/layout/VerticalCurvedList"/>
    <dgm:cxn modelId="{EF02636A-DE56-4B3B-A4B0-8ACACE0AABBE}" type="presOf" srcId="{026BE553-B34E-4492-9D49-6C3751EA4103}" destId="{DBAF97EF-9AFD-4D02-97B1-3BC93FCA1C35}" srcOrd="0" destOrd="0" presId="urn:microsoft.com/office/officeart/2008/layout/VerticalCurvedList"/>
    <dgm:cxn modelId="{582F4383-CF0E-4C7A-B015-12509510BF2D}" srcId="{026BE553-B34E-4492-9D49-6C3751EA4103}" destId="{762BC009-937B-4F37-AC8D-C658A56B3E56}" srcOrd="2" destOrd="0" parTransId="{3423248F-B20D-48FD-8FD5-EC3465ECE365}" sibTransId="{320899A2-50A9-452F-9876-D340B0E89BB2}"/>
    <dgm:cxn modelId="{E69D2F8C-ABA8-4E0B-8713-1D835BE3B4CD}" type="presOf" srcId="{07980083-1F56-4284-AEF7-92C1C688F144}" destId="{DAEAEC3B-1D79-4A9C-B981-722EA4937A33}" srcOrd="0" destOrd="0" presId="urn:microsoft.com/office/officeart/2008/layout/VerticalCurvedList"/>
    <dgm:cxn modelId="{45B83C91-6500-45FE-835A-9418E05B4646}" srcId="{026BE553-B34E-4492-9D49-6C3751EA4103}" destId="{B75AA9C6-1ECC-4126-A2F4-D32033BE7E19}" srcOrd="3" destOrd="0" parTransId="{19296C88-6D27-4C25-98C7-4B0D83036690}" sibTransId="{D4DA53A0-95D7-4F65-B729-3945575F1573}"/>
    <dgm:cxn modelId="{CE9867AF-3FA8-41F6-A485-22F489C4A4EB}" type="presOf" srcId="{DD1FDE16-C244-4B35-9812-247CF878C985}" destId="{4079D719-1B7C-46E6-B418-34B85B6B427D}" srcOrd="0" destOrd="0" presId="urn:microsoft.com/office/officeart/2008/layout/VerticalCurvedList"/>
    <dgm:cxn modelId="{C0D5F2DE-52D9-4B48-927B-04E0066C83D1}" type="presOf" srcId="{762BC009-937B-4F37-AC8D-C658A56B3E56}" destId="{2AA99A1F-EB88-4F57-90AE-005ADB5ED0D2}" srcOrd="0" destOrd="0" presId="urn:microsoft.com/office/officeart/2008/layout/VerticalCurvedList"/>
    <dgm:cxn modelId="{F69239E7-85B2-4698-B0BC-409E3D857867}" srcId="{026BE553-B34E-4492-9D49-6C3751EA4103}" destId="{07980083-1F56-4284-AEF7-92C1C688F144}" srcOrd="1" destOrd="0" parTransId="{403823C4-111A-4DEE-AE2D-5496C84E204E}" sibTransId="{3D2D42F8-03E5-484B-9E2E-FB3E94D081DE}"/>
    <dgm:cxn modelId="{B13251EC-B5CE-41DE-B99E-AC63F242F3C9}" srcId="{026BE553-B34E-4492-9D49-6C3751EA4103}" destId="{11C46C62-2AAD-411C-9592-FA67148FE485}" srcOrd="0" destOrd="0" parTransId="{97AF0CB9-2505-41A4-BB09-E3DC25B3E185}" sibTransId="{DD1FDE16-C244-4B35-9812-247CF878C985}"/>
    <dgm:cxn modelId="{74C5CDCC-CD2F-4276-B955-D79C1CE56361}" type="presParOf" srcId="{DBAF97EF-9AFD-4D02-97B1-3BC93FCA1C35}" destId="{AF94A3A2-0FC7-4E35-B37A-9ACFB28D6EC8}" srcOrd="0" destOrd="0" presId="urn:microsoft.com/office/officeart/2008/layout/VerticalCurvedList"/>
    <dgm:cxn modelId="{44320434-6F7B-4674-A6EC-36BF52C3B494}" type="presParOf" srcId="{AF94A3A2-0FC7-4E35-B37A-9ACFB28D6EC8}" destId="{5E69666A-FAA3-45CC-8FEE-6D57E0984AB4}" srcOrd="0" destOrd="0" presId="urn:microsoft.com/office/officeart/2008/layout/VerticalCurvedList"/>
    <dgm:cxn modelId="{BB6061A1-E7CE-4453-A933-4E3D6E92545A}" type="presParOf" srcId="{5E69666A-FAA3-45CC-8FEE-6D57E0984AB4}" destId="{29BDC9BA-7309-4A44-AE21-0602C97F8797}" srcOrd="0" destOrd="0" presId="urn:microsoft.com/office/officeart/2008/layout/VerticalCurvedList"/>
    <dgm:cxn modelId="{5A9E8A06-3111-47D3-88E5-2734F2876F4E}" type="presParOf" srcId="{5E69666A-FAA3-45CC-8FEE-6D57E0984AB4}" destId="{4079D719-1B7C-46E6-B418-34B85B6B427D}" srcOrd="1" destOrd="0" presId="urn:microsoft.com/office/officeart/2008/layout/VerticalCurvedList"/>
    <dgm:cxn modelId="{9EA4FE64-AA48-4106-99A3-182CB29B1E76}" type="presParOf" srcId="{5E69666A-FAA3-45CC-8FEE-6D57E0984AB4}" destId="{3DCC6B0B-D0C6-428B-BB91-E8CEF64D0A87}" srcOrd="2" destOrd="0" presId="urn:microsoft.com/office/officeart/2008/layout/VerticalCurvedList"/>
    <dgm:cxn modelId="{6EAA823B-7BC8-4320-8AF2-F45899DC7A30}" type="presParOf" srcId="{5E69666A-FAA3-45CC-8FEE-6D57E0984AB4}" destId="{B2905B24-814C-4F5C-BF77-B0CB079E1001}" srcOrd="3" destOrd="0" presId="urn:microsoft.com/office/officeart/2008/layout/VerticalCurvedList"/>
    <dgm:cxn modelId="{3B47DDC1-AEF3-45E1-8460-F1490742E37A}" type="presParOf" srcId="{AF94A3A2-0FC7-4E35-B37A-9ACFB28D6EC8}" destId="{C3E63221-F183-486B-924F-B9EAF97CA767}" srcOrd="1" destOrd="0" presId="urn:microsoft.com/office/officeart/2008/layout/VerticalCurvedList"/>
    <dgm:cxn modelId="{566AB873-719B-470C-82D6-5386791B2055}" type="presParOf" srcId="{AF94A3A2-0FC7-4E35-B37A-9ACFB28D6EC8}" destId="{AB89B0C8-E21D-4E48-949A-253A691E9C6D}" srcOrd="2" destOrd="0" presId="urn:microsoft.com/office/officeart/2008/layout/VerticalCurvedList"/>
    <dgm:cxn modelId="{BBBA87EB-E69F-4796-A58F-0EB6A284E95E}" type="presParOf" srcId="{AB89B0C8-E21D-4E48-949A-253A691E9C6D}" destId="{AC5A4D90-9A5C-4171-AA2E-BE7370F78333}" srcOrd="0" destOrd="0" presId="urn:microsoft.com/office/officeart/2008/layout/VerticalCurvedList"/>
    <dgm:cxn modelId="{A76A7728-C162-4C92-8205-3AFCE311F53A}" type="presParOf" srcId="{AF94A3A2-0FC7-4E35-B37A-9ACFB28D6EC8}" destId="{DAEAEC3B-1D79-4A9C-B981-722EA4937A33}" srcOrd="3" destOrd="0" presId="urn:microsoft.com/office/officeart/2008/layout/VerticalCurvedList"/>
    <dgm:cxn modelId="{A317EF23-4585-4F97-916F-1C7C4CAAC277}" type="presParOf" srcId="{AF94A3A2-0FC7-4E35-B37A-9ACFB28D6EC8}" destId="{E39CD251-C756-463B-BBCF-ECBFF332C69F}" srcOrd="4" destOrd="0" presId="urn:microsoft.com/office/officeart/2008/layout/VerticalCurvedList"/>
    <dgm:cxn modelId="{2A31DD41-4D35-41F6-B8E1-A573144B48D0}" type="presParOf" srcId="{E39CD251-C756-463B-BBCF-ECBFF332C69F}" destId="{926C5074-4145-4999-85A6-08CB2E063959}" srcOrd="0" destOrd="0" presId="urn:microsoft.com/office/officeart/2008/layout/VerticalCurvedList"/>
    <dgm:cxn modelId="{54AD7DF7-E050-4B57-B246-9888FA9C2969}" type="presParOf" srcId="{AF94A3A2-0FC7-4E35-B37A-9ACFB28D6EC8}" destId="{2AA99A1F-EB88-4F57-90AE-005ADB5ED0D2}" srcOrd="5" destOrd="0" presId="urn:microsoft.com/office/officeart/2008/layout/VerticalCurvedList"/>
    <dgm:cxn modelId="{E8E9640C-13C5-4344-9FB2-F6FD5E093E59}" type="presParOf" srcId="{AF94A3A2-0FC7-4E35-B37A-9ACFB28D6EC8}" destId="{AFCD2C16-F02D-4080-A23D-4A3496945DA1}" srcOrd="6" destOrd="0" presId="urn:microsoft.com/office/officeart/2008/layout/VerticalCurvedList"/>
    <dgm:cxn modelId="{76DF6AA9-7BAA-45CB-A9E5-3133808D4BCD}" type="presParOf" srcId="{AFCD2C16-F02D-4080-A23D-4A3496945DA1}" destId="{39127D94-5582-4ADB-AFBC-2752A3C49695}" srcOrd="0" destOrd="0" presId="urn:microsoft.com/office/officeart/2008/layout/VerticalCurvedList"/>
    <dgm:cxn modelId="{0F857CD9-A300-4E63-AD35-837FEB276E7E}" type="presParOf" srcId="{AF94A3A2-0FC7-4E35-B37A-9ACFB28D6EC8}" destId="{22ABE0EC-89E0-4223-8669-131BA67B41A3}" srcOrd="7" destOrd="0" presId="urn:microsoft.com/office/officeart/2008/layout/VerticalCurvedList"/>
    <dgm:cxn modelId="{BCFC8680-E400-4C00-BD60-640F6CED5659}" type="presParOf" srcId="{AF94A3A2-0FC7-4E35-B37A-9ACFB28D6EC8}" destId="{F1818B4A-622E-4330-999F-1C472AE2D50C}" srcOrd="8" destOrd="0" presId="urn:microsoft.com/office/officeart/2008/layout/VerticalCurvedList"/>
    <dgm:cxn modelId="{2EBC2EAE-026E-4D49-9280-DE1CA186EF9E}" type="presParOf" srcId="{F1818B4A-622E-4330-999F-1C472AE2D50C}" destId="{73EF1996-25A1-48F7-BA62-733E5AE80B5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79D719-1B7C-46E6-B418-34B85B6B427D}">
      <dsp:nvSpPr>
        <dsp:cNvPr id="0" name=""/>
        <dsp:cNvSpPr/>
      </dsp:nvSpPr>
      <dsp:spPr>
        <a:xfrm>
          <a:off x="-6614968" y="-1011597"/>
          <a:ext cx="7873182" cy="7873182"/>
        </a:xfrm>
        <a:prstGeom prst="blockArc">
          <a:avLst>
            <a:gd name="adj1" fmla="val 18900000"/>
            <a:gd name="adj2" fmla="val 2700000"/>
            <a:gd name="adj3" fmla="val 274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E63221-F183-486B-924F-B9EAF97CA767}">
      <dsp:nvSpPr>
        <dsp:cNvPr id="0" name=""/>
        <dsp:cNvSpPr/>
      </dsp:nvSpPr>
      <dsp:spPr>
        <a:xfrm>
          <a:off x="658384" y="449747"/>
          <a:ext cx="8593919" cy="8999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4345" tIns="119380" rIns="119380" bIns="119380" numCol="1" spcCol="1270" anchor="ctr" anchorCtr="0">
          <a:noAutofit/>
        </a:bodyPr>
        <a:lstStyle/>
        <a:p>
          <a:pPr marL="0" lvl="0" indent="0" algn="l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700" b="0" kern="1200">
              <a:latin typeface="Arial"/>
            </a:rPr>
            <a:t> Servicios </a:t>
          </a:r>
          <a:r>
            <a:rPr lang="es-ES" sz="4700" b="0" kern="1200" err="1">
              <a:latin typeface="Arial"/>
            </a:rPr>
            <a:t>MBaaS</a:t>
          </a:r>
          <a:r>
            <a:rPr lang="es-ES" sz="4700" b="0" kern="1200">
              <a:latin typeface="Arial"/>
            </a:rPr>
            <a:t>  - </a:t>
          </a:r>
          <a:r>
            <a:rPr lang="es-ES" sz="4700" b="0" kern="1200" err="1">
              <a:latin typeface="Arial"/>
            </a:rPr>
            <a:t>Firebase</a:t>
          </a:r>
          <a:endParaRPr lang="es-ES" sz="4700" b="0" kern="1200">
            <a:latin typeface="Arial"/>
          </a:endParaRPr>
        </a:p>
      </dsp:txBody>
      <dsp:txXfrm>
        <a:off x="658384" y="449747"/>
        <a:ext cx="8593919" cy="899962"/>
      </dsp:txXfrm>
    </dsp:sp>
    <dsp:sp modelId="{AC5A4D90-9A5C-4171-AA2E-BE7370F78333}">
      <dsp:nvSpPr>
        <dsp:cNvPr id="0" name=""/>
        <dsp:cNvSpPr/>
      </dsp:nvSpPr>
      <dsp:spPr>
        <a:xfrm>
          <a:off x="95907" y="337251"/>
          <a:ext cx="1124952" cy="11249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AEC3B-1D79-4A9C-B981-722EA4937A33}">
      <dsp:nvSpPr>
        <dsp:cNvPr id="0" name=""/>
        <dsp:cNvSpPr/>
      </dsp:nvSpPr>
      <dsp:spPr>
        <a:xfrm>
          <a:off x="1174352" y="1799924"/>
          <a:ext cx="8077950" cy="8999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4345" tIns="119380" rIns="119380" bIns="119380" numCol="1" spcCol="1270" anchor="ctr" anchorCtr="0">
          <a:noAutofit/>
        </a:bodyPr>
        <a:lstStyle/>
        <a:p>
          <a:pPr marL="0" lvl="0" indent="0" algn="l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700" b="0" kern="1200"/>
            <a:t>Autenticación de Usuario</a:t>
          </a:r>
          <a:endParaRPr lang="es-ES" sz="4700" b="0" kern="1200">
            <a:latin typeface="Arial"/>
          </a:endParaRPr>
        </a:p>
      </dsp:txBody>
      <dsp:txXfrm>
        <a:off x="1174352" y="1799924"/>
        <a:ext cx="8077950" cy="899962"/>
      </dsp:txXfrm>
    </dsp:sp>
    <dsp:sp modelId="{926C5074-4145-4999-85A6-08CB2E063959}">
      <dsp:nvSpPr>
        <dsp:cNvPr id="0" name=""/>
        <dsp:cNvSpPr/>
      </dsp:nvSpPr>
      <dsp:spPr>
        <a:xfrm>
          <a:off x="611876" y="1687428"/>
          <a:ext cx="1124952" cy="11249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A99A1F-EB88-4F57-90AE-005ADB5ED0D2}">
      <dsp:nvSpPr>
        <dsp:cNvPr id="0" name=""/>
        <dsp:cNvSpPr/>
      </dsp:nvSpPr>
      <dsp:spPr>
        <a:xfrm>
          <a:off x="1174352" y="3150100"/>
          <a:ext cx="8077950" cy="89996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4345" tIns="119380" rIns="119380" bIns="119380" numCol="1" spcCol="1270" anchor="ctr" anchorCtr="0">
          <a:noAutofit/>
        </a:bodyPr>
        <a:lstStyle/>
        <a:p>
          <a:pPr marL="0" lvl="0" indent="0" algn="l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700" b="0" kern="1200"/>
            <a:t>Base de datos </a:t>
          </a:r>
          <a:r>
            <a:rPr lang="es-ES" sz="4700" b="0" kern="1200" err="1"/>
            <a:t>RealTime</a:t>
          </a:r>
          <a:endParaRPr lang="es-ES" sz="4700" b="0" kern="1200" err="1">
            <a:latin typeface="Arial"/>
          </a:endParaRPr>
        </a:p>
      </dsp:txBody>
      <dsp:txXfrm>
        <a:off x="1174352" y="3150100"/>
        <a:ext cx="8077950" cy="899962"/>
      </dsp:txXfrm>
    </dsp:sp>
    <dsp:sp modelId="{39127D94-5582-4ADB-AFBC-2752A3C49695}">
      <dsp:nvSpPr>
        <dsp:cNvPr id="0" name=""/>
        <dsp:cNvSpPr/>
      </dsp:nvSpPr>
      <dsp:spPr>
        <a:xfrm>
          <a:off x="611876" y="3037605"/>
          <a:ext cx="1124952" cy="11249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ABE0EC-89E0-4223-8669-131BA67B41A3}">
      <dsp:nvSpPr>
        <dsp:cNvPr id="0" name=""/>
        <dsp:cNvSpPr/>
      </dsp:nvSpPr>
      <dsp:spPr>
        <a:xfrm>
          <a:off x="658384" y="4500277"/>
          <a:ext cx="8593919" cy="8999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4345" tIns="119380" rIns="119380" bIns="119380" numCol="1" spcCol="1270" anchor="ctr" anchorCtr="0">
          <a:noAutofit/>
        </a:bodyPr>
        <a:lstStyle/>
        <a:p>
          <a:pPr marL="0" lvl="0" indent="0" algn="l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700" b="0" kern="1200"/>
            <a:t>Publicación de la aplicación</a:t>
          </a:r>
          <a:endParaRPr lang="es-ES" sz="4700" b="0" kern="1200">
            <a:latin typeface="Arial"/>
          </a:endParaRPr>
        </a:p>
      </dsp:txBody>
      <dsp:txXfrm>
        <a:off x="658384" y="4500277"/>
        <a:ext cx="8593919" cy="899962"/>
      </dsp:txXfrm>
    </dsp:sp>
    <dsp:sp modelId="{73EF1996-25A1-48F7-BA62-733E5AE80B5F}">
      <dsp:nvSpPr>
        <dsp:cNvPr id="0" name=""/>
        <dsp:cNvSpPr/>
      </dsp:nvSpPr>
      <dsp:spPr>
        <a:xfrm>
          <a:off x="95907" y="4387782"/>
          <a:ext cx="1124952" cy="11249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6D1F7-0156-4399-9B7F-9A1E27FDAE49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13731-BDE5-4D12-A160-B2589123A6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76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6052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29640" y="2768283"/>
            <a:ext cx="7592060" cy="2387600"/>
          </a:xfrm>
        </p:spPr>
        <p:txBody>
          <a:bodyPr anchor="b"/>
          <a:lstStyle>
            <a:lvl1pPr algn="l">
              <a:defRPr sz="6000">
                <a:solidFill>
                  <a:srgbClr val="EA2E5F"/>
                </a:solidFill>
                <a:latin typeface="Volkswagen-Serial-Black" pitchFamily="2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29640" y="5273040"/>
            <a:ext cx="6629400" cy="944880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3B61AD"/>
                </a:solidFill>
                <a:latin typeface="Volkswagen-Bold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0539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60912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8080" y="2057400"/>
            <a:ext cx="10515240" cy="385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60912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838080" y="2057400"/>
            <a:ext cx="5131080" cy="385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26200" y="2057400"/>
            <a:ext cx="5131080" cy="385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60912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838080" y="60912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60912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2057400"/>
            <a:ext cx="5131080" cy="1838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26200" y="2057400"/>
            <a:ext cx="5131080" cy="385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838080" y="4071240"/>
            <a:ext cx="5131080" cy="1838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60912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2057400"/>
            <a:ext cx="5131080" cy="3855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26200" y="2057400"/>
            <a:ext cx="5131080" cy="1838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26200" y="4071240"/>
            <a:ext cx="5131080" cy="1838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60912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2057400"/>
            <a:ext cx="5131080" cy="1838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2057400"/>
            <a:ext cx="5131080" cy="1838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838080" y="4071240"/>
            <a:ext cx="10515240" cy="1838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60912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2057400"/>
            <a:ext cx="10515240" cy="1838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838080" y="4071240"/>
            <a:ext cx="10515240" cy="1838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8080" y="60912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838080" y="2057400"/>
            <a:ext cx="5131080" cy="1838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26200" y="2057400"/>
            <a:ext cx="5131080" cy="1838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838080" y="4071240"/>
            <a:ext cx="5131080" cy="1838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26200" y="4071240"/>
            <a:ext cx="5131080" cy="1838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60912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2057400"/>
            <a:ext cx="3385800" cy="1838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93440" y="2057400"/>
            <a:ext cx="3385800" cy="1838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7949160" y="2057400"/>
            <a:ext cx="3385800" cy="1838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38080" y="4071240"/>
            <a:ext cx="3385800" cy="1838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93440" y="4071240"/>
            <a:ext cx="3385800" cy="1838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7949160" y="4071240"/>
            <a:ext cx="3385800" cy="1838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id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08965"/>
            <a:ext cx="10515600" cy="1325563"/>
          </a:xfrm>
        </p:spPr>
        <p:txBody>
          <a:bodyPr/>
          <a:lstStyle>
            <a:lvl1pPr>
              <a:defRPr>
                <a:solidFill>
                  <a:srgbClr val="EA2E5F"/>
                </a:solidFill>
                <a:latin typeface="Volkswagen-Bold" pitchFamily="50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5572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latin typeface="Work Sans Medium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1578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id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08965"/>
            <a:ext cx="10515600" cy="1325563"/>
          </a:xfrm>
        </p:spPr>
        <p:txBody>
          <a:bodyPr/>
          <a:lstStyle>
            <a:lvl1pPr>
              <a:defRPr>
                <a:solidFill>
                  <a:srgbClr val="EA2E5F"/>
                </a:solidFill>
                <a:latin typeface="Volkswagen-Bold" pitchFamily="50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5572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latin typeface="Work Sans Medium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60758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ido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08965"/>
            <a:ext cx="10515600" cy="1325563"/>
          </a:xfrm>
        </p:spPr>
        <p:txBody>
          <a:bodyPr/>
          <a:lstStyle>
            <a:lvl1pPr>
              <a:defRPr>
                <a:solidFill>
                  <a:srgbClr val="3B61AD"/>
                </a:solidFill>
                <a:latin typeface="Volkswagen-Bold" pitchFamily="50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5572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latin typeface="Work Sans Medium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8294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ido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08965"/>
            <a:ext cx="10515600" cy="1325563"/>
          </a:xfrm>
        </p:spPr>
        <p:txBody>
          <a:bodyPr/>
          <a:lstStyle>
            <a:lvl1pPr>
              <a:defRPr>
                <a:solidFill>
                  <a:srgbClr val="3B61AD"/>
                </a:solidFill>
                <a:latin typeface="Volkswagen-Bold" pitchFamily="50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5572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latin typeface="Work Sans Medium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14562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ítulo y 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2350" y="3505200"/>
            <a:ext cx="7016750" cy="1806575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EA2E5F"/>
                </a:solidFill>
                <a:latin typeface="Volkswagen-Serial-Black" pitchFamily="2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097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3">
  <p:cSld name="1_Contenido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38200" y="60896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61AD"/>
              </a:buClr>
              <a:buSzPts val="4400"/>
              <a:buFont typeface="Arial"/>
              <a:buNone/>
              <a:defRPr>
                <a:solidFill>
                  <a:srgbClr val="3B61A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38200" y="2057400"/>
            <a:ext cx="10515600" cy="385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1005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60912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C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838080" y="2057400"/>
            <a:ext cx="10515240" cy="3855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755A5-2E7D-453A-A901-805303D04803}" type="datetimeFigureOut">
              <a:rPr lang="es-CO" smtClean="0"/>
              <a:t>25/11/2021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F9443-25DE-4EDE-9012-4BE97B1E56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363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2" r:id="rId5"/>
    <p:sldLayoutId id="2147483651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60912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EA2E5F"/>
                </a:solidFill>
                <a:latin typeface="Volkswagen-Bold"/>
              </a:rPr>
              <a:t>Haga clic para modificar el estilo de título del patrón</a:t>
            </a:r>
            <a:endParaRPr lang="es-CO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838080" y="2057400"/>
            <a:ext cx="10515240" cy="38552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s-ES" sz="2800" b="0" strike="noStrike" spc="-1">
                <a:solidFill>
                  <a:srgbClr val="000000"/>
                </a:solidFill>
                <a:latin typeface="Work Sans Medium"/>
              </a:rPr>
              <a:t>Haga clic para modificar el estilo de texto del patrón</a:t>
            </a:r>
            <a:endParaRPr lang="es-C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docs/auth/android/start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ckendless.com/features/api-services/service-management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backendless.com/features/backendless-core/backendless-database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backendless.com/what-is-mobile-backend-as-a-service-mbaas/" TargetMode="External"/><Relationship Id="rId5" Type="http://schemas.openxmlformats.org/officeDocument/2006/relationships/hyperlink" Target="https://backendless.com/features/user-engagement/push-notifications" TargetMode="External"/><Relationship Id="rId4" Type="http://schemas.openxmlformats.org/officeDocument/2006/relationships/hyperlink" Target="https://backendless.com/features/backendless-core/securit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?authuser=0" TargetMode="External"/><Relationship Id="rId2" Type="http://schemas.openxmlformats.org/officeDocument/2006/relationships/hyperlink" Target="https://firebase.google.com/?hl=es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firebase.google.com/products-build?authuser=0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?authuser=0" TargetMode="External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iosNuIdQoy8?feature=oembed" TargetMode="Externa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firebase.google.com/docs/android/setup?authuser=0" TargetMode="Externa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firebase.google.com/docs/android/setup?authuser=0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err="1">
                <a:latin typeface="Volkswagen-Serial-Black"/>
              </a:rPr>
              <a:t>Firebase</a:t>
            </a:r>
            <a:r>
              <a:rPr lang="es-CO">
                <a:latin typeface="Volkswagen-Serial-Black"/>
              </a:rPr>
              <a:t> o </a:t>
            </a:r>
            <a:r>
              <a:rPr lang="es-CO" err="1">
                <a:latin typeface="Volkswagen-Serial-Black"/>
              </a:rPr>
              <a:t>backend</a:t>
            </a:r>
            <a:r>
              <a:rPr lang="es-CO">
                <a:latin typeface="Volkswagen-Serial-Black"/>
              </a:rPr>
              <a:t> en la nube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2137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CE97C52-827A-436B-AB0F-C48B3F2E7814}"/>
              </a:ext>
            </a:extLst>
          </p:cNvPr>
          <p:cNvSpPr txBox="1"/>
          <p:nvPr/>
        </p:nvSpPr>
        <p:spPr>
          <a:xfrm>
            <a:off x="1449378" y="6163067"/>
            <a:ext cx="105788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Seguir</a:t>
            </a:r>
            <a:r>
              <a:rPr lang="en-US" dirty="0"/>
              <a:t> los pasos </a:t>
            </a:r>
            <a:r>
              <a:rPr lang="en-US" dirty="0" err="1"/>
              <a:t>especificados</a:t>
            </a:r>
            <a:r>
              <a:rPr lang="en-US" dirty="0"/>
              <a:t> </a:t>
            </a:r>
            <a:r>
              <a:rPr lang="en-US" dirty="0" err="1"/>
              <a:t>en</a:t>
            </a:r>
            <a:r>
              <a:rPr lang="en-US" dirty="0"/>
              <a:t>:  </a:t>
            </a:r>
            <a:r>
              <a:rPr lang="en-US" dirty="0">
                <a:ea typeface="+mn-lt"/>
                <a:cs typeface="+mn-lt"/>
                <a:hlinkClick r:id="rId2"/>
              </a:rPr>
              <a:t>https://firebase.google.com/docs/auth/android/start</a:t>
            </a:r>
            <a:endParaRPr lang="en-US" dirty="0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E701748F-6E0D-474F-8CCC-A037E0497283}"/>
              </a:ext>
            </a:extLst>
          </p:cNvPr>
          <p:cNvSpPr txBox="1"/>
          <p:nvPr/>
        </p:nvSpPr>
        <p:spPr>
          <a:xfrm>
            <a:off x="966140" y="495888"/>
            <a:ext cx="1081803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4400" spc="-1" dirty="0">
                <a:solidFill>
                  <a:srgbClr val="EA2E5F"/>
                </a:solidFill>
                <a:ea typeface="+mn-lt"/>
                <a:cs typeface="+mn-lt"/>
              </a:rPr>
              <a:t>Autenticación de Usuario </a:t>
            </a:r>
            <a:endParaRPr lang="es-ES" dirty="0">
              <a:solidFill>
                <a:srgbClr val="EA2E5F"/>
              </a:solidFill>
              <a:ea typeface="+mn-lt"/>
              <a:cs typeface="+mn-lt"/>
            </a:endParaRPr>
          </a:p>
          <a:p>
            <a:pPr algn="ctr">
              <a:lnSpc>
                <a:spcPct val="90000"/>
              </a:lnSpc>
            </a:pPr>
            <a:r>
              <a:rPr lang="es-ES" sz="4400" spc="-1" dirty="0">
                <a:solidFill>
                  <a:srgbClr val="EA2E5F"/>
                </a:solidFill>
                <a:ea typeface="+mn-lt"/>
                <a:cs typeface="+mn-lt"/>
              </a:rPr>
              <a:t>(Email and Password)</a:t>
            </a:r>
            <a:endParaRPr lang="es-ES">
              <a:solidFill>
                <a:srgbClr val="EA2E5F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0D6EB8-08F7-4DB2-98D9-8D757B25CFE2}"/>
              </a:ext>
            </a:extLst>
          </p:cNvPr>
          <p:cNvSpPr txBox="1"/>
          <p:nvPr/>
        </p:nvSpPr>
        <p:spPr>
          <a:xfrm>
            <a:off x="497959" y="2199167"/>
            <a:ext cx="497603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ea typeface="+mn-lt"/>
                <a:cs typeface="+mn-lt"/>
              </a:rPr>
              <a:t>Para usar un proveedor de autenticación, necesitas habilitarlo en </a:t>
            </a:r>
            <a:r>
              <a:rPr lang="es-ES" sz="2400" dirty="0">
                <a:ea typeface="+mn-lt"/>
                <a:cs typeface="+mn-lt"/>
                <a:hlinkClick r:id="rId3"/>
              </a:rPr>
              <a:t>Firebase console</a:t>
            </a:r>
            <a:r>
              <a:rPr lang="es-ES" sz="2400" dirty="0">
                <a:ea typeface="+mn-lt"/>
                <a:cs typeface="+mn-lt"/>
              </a:rPr>
              <a:t>. Ve a la página de método de acceso en la sección </a:t>
            </a:r>
            <a:r>
              <a:rPr lang="es-ES" sz="2400" dirty="0" err="1">
                <a:ea typeface="+mn-lt"/>
                <a:cs typeface="+mn-lt"/>
              </a:rPr>
              <a:t>Firebase</a:t>
            </a:r>
            <a:r>
              <a:rPr lang="es-ES" sz="2400" dirty="0">
                <a:ea typeface="+mn-lt"/>
                <a:cs typeface="+mn-lt"/>
              </a:rPr>
              <a:t> </a:t>
            </a:r>
            <a:r>
              <a:rPr lang="es-ES" sz="2400" dirty="0" err="1">
                <a:ea typeface="+mn-lt"/>
                <a:cs typeface="+mn-lt"/>
              </a:rPr>
              <a:t>Authentication</a:t>
            </a:r>
            <a:r>
              <a:rPr lang="es-ES" sz="2400" dirty="0">
                <a:ea typeface="+mn-lt"/>
                <a:cs typeface="+mn-lt"/>
              </a:rPr>
              <a:t> para habilitar el acceso con correo electrónico y contraseña, y cualquier otro proveedor de identidad que desees en tu app.</a:t>
            </a:r>
            <a:endParaRPr lang="es-ES" sz="2400" dirty="0"/>
          </a:p>
        </p:txBody>
      </p:sp>
      <p:pic>
        <p:nvPicPr>
          <p:cNvPr id="3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E176E8B-2F45-4C6C-835E-C6C6C803A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937" y="2438472"/>
            <a:ext cx="6393709" cy="300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49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7EE293D2-0688-4B99-B105-D1B3487ED42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07982" y="1584770"/>
            <a:ext cx="10515240" cy="5024821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s-ES" sz="2000" dirty="0">
                <a:ea typeface="+mn-lt"/>
                <a:cs typeface="+mn-lt"/>
              </a:rPr>
              <a:t>Comprueba el estado de autenticación actual.</a:t>
            </a:r>
          </a:p>
          <a:p>
            <a:pPr marL="514350" indent="-514350">
              <a:buAutoNum type="arabicPeriod"/>
            </a:pPr>
            <a:endParaRPr lang="es-ES" sz="2000" dirty="0">
              <a:ea typeface="+mn-lt"/>
              <a:cs typeface="+mn-lt"/>
            </a:endParaRPr>
          </a:p>
          <a:p>
            <a:pPr marL="971550" lvl="1" indent="-514350">
              <a:buAutoNum type="alphaLcParenR"/>
            </a:pPr>
            <a:r>
              <a:rPr lang="es-ES" sz="1800" dirty="0">
                <a:ea typeface="+mn-lt"/>
                <a:cs typeface="+mn-lt"/>
              </a:rPr>
              <a:t>Declara una instancia de </a:t>
            </a:r>
            <a:r>
              <a:rPr lang="es-ES" sz="1800" b="1" dirty="0" err="1">
                <a:latin typeface="Consolas"/>
                <a:cs typeface="Arial"/>
              </a:rPr>
              <a:t>FirebaseAuth</a:t>
            </a:r>
            <a:r>
              <a:rPr lang="es-ES" sz="1800" b="1" dirty="0">
                <a:ea typeface="+mn-lt"/>
                <a:cs typeface="+mn-lt"/>
              </a:rPr>
              <a:t>.</a:t>
            </a:r>
            <a:endParaRPr lang="es-ES" sz="1800" b="1">
              <a:cs typeface="Arial"/>
            </a:endParaRPr>
          </a:p>
          <a:p>
            <a:pPr marL="457200" lvl="1" indent="0">
              <a:buNone/>
            </a:pPr>
            <a:endParaRPr lang="es-ES" sz="1800" b="1" dirty="0">
              <a:ea typeface="+mn-lt"/>
              <a:cs typeface="+mn-lt"/>
            </a:endParaRPr>
          </a:p>
          <a:p>
            <a:pPr marL="1485900" lvl="2" indent="-285750"/>
            <a:r>
              <a:rPr lang="es-ES" sz="1400" b="1" dirty="0" err="1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private</a:t>
            </a:r>
            <a:r>
              <a:rPr lang="es-ES" sz="1400" b="1" dirty="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s-ES" sz="1400" b="1" dirty="0" err="1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FirebaseAuth</a:t>
            </a:r>
            <a:r>
              <a:rPr lang="es-ES" sz="1400" b="1" dirty="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s-ES" sz="1400" b="1" dirty="0" err="1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mAuth</a:t>
            </a:r>
            <a:r>
              <a:rPr lang="es-ES" sz="1400" b="1" dirty="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;</a:t>
            </a:r>
            <a:endParaRPr lang="es-ES" sz="1400" b="1" dirty="0">
              <a:solidFill>
                <a:srgbClr val="000000"/>
              </a:solidFill>
              <a:ea typeface="+mn-lt"/>
              <a:cs typeface="+mn-lt"/>
            </a:endParaRPr>
          </a:p>
          <a:p>
            <a:pPr marL="971550" lvl="1" indent="-514350">
              <a:buAutoNum type="alphaLcParenR"/>
            </a:pPr>
            <a:endParaRPr lang="es-ES" sz="1800" b="1" dirty="0">
              <a:ea typeface="+mn-lt"/>
              <a:cs typeface="+mn-lt"/>
            </a:endParaRPr>
          </a:p>
          <a:p>
            <a:pPr marL="971550" lvl="1" indent="-514350">
              <a:buAutoNum type="alphaLcParenR"/>
            </a:pPr>
            <a:r>
              <a:rPr lang="es-ES" sz="1800" dirty="0">
                <a:ea typeface="+mn-lt"/>
                <a:cs typeface="+mn-lt"/>
              </a:rPr>
              <a:t>En el método </a:t>
            </a:r>
            <a:r>
              <a:rPr lang="es-ES" sz="1800" b="1" err="1">
                <a:latin typeface="Consolas"/>
                <a:cs typeface="Arial"/>
              </a:rPr>
              <a:t>onCreate</a:t>
            </a:r>
            <a:r>
              <a:rPr lang="es-ES" sz="1800" b="1" dirty="0">
                <a:latin typeface="Consolas"/>
                <a:cs typeface="Arial"/>
              </a:rPr>
              <a:t>()</a:t>
            </a:r>
            <a:r>
              <a:rPr lang="es-ES" sz="1800" b="1" dirty="0">
                <a:ea typeface="+mn-lt"/>
                <a:cs typeface="+mn-lt"/>
              </a:rPr>
              <a:t>,</a:t>
            </a:r>
            <a:r>
              <a:rPr lang="es-ES" sz="1800" dirty="0">
                <a:ea typeface="+mn-lt"/>
                <a:cs typeface="+mn-lt"/>
              </a:rPr>
              <a:t> inicializa la instancia </a:t>
            </a:r>
            <a:r>
              <a:rPr lang="es-ES" sz="1800" b="1" err="1">
                <a:latin typeface="Consolas"/>
                <a:cs typeface="Arial"/>
              </a:rPr>
              <a:t>FirebaseAuth</a:t>
            </a:r>
            <a:r>
              <a:rPr lang="es-ES" sz="1800" b="1" dirty="0">
                <a:ea typeface="+mn-lt"/>
                <a:cs typeface="+mn-lt"/>
              </a:rPr>
              <a:t>.</a:t>
            </a:r>
            <a:endParaRPr lang="es-ES" sz="1800" b="1">
              <a:cs typeface="Arial"/>
            </a:endParaRPr>
          </a:p>
          <a:p>
            <a:pPr marL="971550" lvl="1" indent="-514350">
              <a:buAutoNum type="alphaLcParenR"/>
            </a:pPr>
            <a:endParaRPr lang="es-ES" sz="1800" b="1" dirty="0">
              <a:ea typeface="+mn-lt"/>
              <a:cs typeface="+mn-lt"/>
            </a:endParaRPr>
          </a:p>
          <a:p>
            <a:pPr marL="1428750" lvl="2" indent="-285750"/>
            <a:r>
              <a:rPr lang="es-ES" sz="1400" b="1" dirty="0" err="1">
                <a:latin typeface="Consolas"/>
                <a:ea typeface="+mn-lt"/>
                <a:cs typeface="+mn-lt"/>
              </a:rPr>
              <a:t>mAuth</a:t>
            </a:r>
            <a:r>
              <a:rPr lang="es-ES" sz="1400" b="1" dirty="0">
                <a:latin typeface="Consolas"/>
                <a:ea typeface="+mn-lt"/>
                <a:cs typeface="+mn-lt"/>
              </a:rPr>
              <a:t> = </a:t>
            </a:r>
            <a:r>
              <a:rPr lang="es-ES" sz="1400" b="1" dirty="0" err="1">
                <a:latin typeface="Consolas"/>
                <a:ea typeface="+mn-lt"/>
                <a:cs typeface="+mn-lt"/>
              </a:rPr>
              <a:t>FirebaseAuth.getInstance</a:t>
            </a:r>
            <a:r>
              <a:rPr lang="es-ES" sz="1400" b="1" dirty="0">
                <a:latin typeface="Consolas"/>
                <a:ea typeface="+mn-lt"/>
                <a:cs typeface="+mn-lt"/>
              </a:rPr>
              <a:t>();</a:t>
            </a:r>
            <a:endParaRPr lang="es-ES" sz="1400" b="1" dirty="0">
              <a:ea typeface="+mn-lt"/>
              <a:cs typeface="+mn-lt"/>
            </a:endParaRPr>
          </a:p>
          <a:p>
            <a:pPr marL="971550" lvl="1" indent="-514350">
              <a:buAutoNum type="alphaLcParenR"/>
            </a:pPr>
            <a:endParaRPr lang="es-ES" sz="1800" b="1" dirty="0">
              <a:ea typeface="+mn-lt"/>
              <a:cs typeface="+mn-lt"/>
            </a:endParaRPr>
          </a:p>
          <a:p>
            <a:pPr marL="971550" lvl="1" indent="-514350">
              <a:buAutoNum type="alphaLcParenR"/>
            </a:pPr>
            <a:r>
              <a:rPr lang="es-ES" sz="1800" dirty="0">
                <a:ea typeface="+mn-lt"/>
                <a:cs typeface="+mn-lt"/>
              </a:rPr>
              <a:t>Cuando inicialices la actividad, verifica que el usuario haya accedido.</a:t>
            </a:r>
            <a:endParaRPr lang="es-ES" sz="1800" dirty="0">
              <a:cs typeface="Arial"/>
            </a:endParaRPr>
          </a:p>
          <a:p>
            <a:pPr marL="1428750" lvl="2" indent="-285750"/>
            <a:r>
              <a:rPr lang="es-ES" sz="1400" dirty="0">
                <a:latin typeface="Consolas"/>
                <a:cs typeface="Arial"/>
              </a:rPr>
              <a:t>@Override</a:t>
            </a:r>
            <a:br>
              <a:rPr lang="es-ES" sz="1400" dirty="0">
                <a:latin typeface="Consolas"/>
                <a:cs typeface="Arial"/>
              </a:rPr>
            </a:br>
            <a:r>
              <a:rPr lang="es-ES" sz="1400" b="1" dirty="0" err="1">
                <a:latin typeface="Consolas"/>
                <a:cs typeface="Arial"/>
              </a:rPr>
              <a:t>public</a:t>
            </a:r>
            <a:r>
              <a:rPr lang="es-ES" sz="1400" b="1" dirty="0">
                <a:latin typeface="Consolas"/>
                <a:cs typeface="Arial"/>
              </a:rPr>
              <a:t> </a:t>
            </a:r>
            <a:r>
              <a:rPr lang="es-ES" sz="1400" b="1" dirty="0" err="1">
                <a:latin typeface="Consolas"/>
                <a:cs typeface="Arial"/>
              </a:rPr>
              <a:t>void</a:t>
            </a:r>
            <a:r>
              <a:rPr lang="es-ES" sz="1400" b="1" dirty="0">
                <a:latin typeface="Consolas"/>
                <a:cs typeface="Arial"/>
              </a:rPr>
              <a:t> </a:t>
            </a:r>
            <a:r>
              <a:rPr lang="es-ES" sz="1400" b="1" dirty="0" err="1">
                <a:latin typeface="Consolas"/>
                <a:cs typeface="Arial"/>
              </a:rPr>
              <a:t>onStart</a:t>
            </a:r>
            <a:r>
              <a:rPr lang="es-ES" sz="1400" b="1" dirty="0">
                <a:latin typeface="Consolas"/>
                <a:cs typeface="Arial"/>
              </a:rPr>
              <a:t>()</a:t>
            </a:r>
            <a:r>
              <a:rPr lang="es-ES" sz="1400" dirty="0">
                <a:latin typeface="Consolas"/>
                <a:cs typeface="Arial"/>
              </a:rPr>
              <a:t> {</a:t>
            </a:r>
            <a:br>
              <a:rPr lang="es-ES" sz="1400" dirty="0">
                <a:latin typeface="Consolas"/>
                <a:cs typeface="Arial"/>
              </a:rPr>
            </a:br>
            <a:r>
              <a:rPr lang="es-ES" sz="1400" dirty="0">
                <a:latin typeface="Consolas"/>
                <a:cs typeface="Arial"/>
              </a:rPr>
              <a:t>    </a:t>
            </a:r>
            <a:r>
              <a:rPr lang="es-ES" sz="1400" dirty="0" err="1">
                <a:latin typeface="Consolas"/>
                <a:cs typeface="Arial"/>
              </a:rPr>
              <a:t>super.onStart</a:t>
            </a:r>
            <a:r>
              <a:rPr lang="es-ES" sz="1400" dirty="0">
                <a:latin typeface="Consolas"/>
                <a:cs typeface="Arial"/>
              </a:rPr>
              <a:t>();</a:t>
            </a:r>
            <a:br>
              <a:rPr lang="es-ES" sz="1400" dirty="0">
                <a:latin typeface="Consolas"/>
                <a:cs typeface="Arial"/>
              </a:rPr>
            </a:br>
            <a:r>
              <a:rPr lang="es-ES" sz="1400" dirty="0">
                <a:latin typeface="Consolas"/>
                <a:cs typeface="Arial"/>
              </a:rPr>
              <a:t>   </a:t>
            </a:r>
            <a:r>
              <a:rPr lang="es-ES" sz="1400" dirty="0">
                <a:solidFill>
                  <a:schemeClr val="accent6"/>
                </a:solidFill>
                <a:latin typeface="Consolas"/>
                <a:cs typeface="Arial"/>
              </a:rPr>
              <a:t> </a:t>
            </a:r>
            <a:r>
              <a:rPr lang="es-ES" sz="1400" dirty="0">
                <a:solidFill>
                  <a:schemeClr val="accent5"/>
                </a:solidFill>
                <a:latin typeface="Consolas"/>
                <a:cs typeface="Arial"/>
              </a:rPr>
              <a:t>// </a:t>
            </a:r>
            <a:r>
              <a:rPr lang="es-ES" sz="1400" dirty="0" err="1">
                <a:solidFill>
                  <a:schemeClr val="accent5"/>
                </a:solidFill>
                <a:latin typeface="Consolas"/>
                <a:cs typeface="Arial"/>
              </a:rPr>
              <a:t>Check</a:t>
            </a:r>
            <a:r>
              <a:rPr lang="es-ES" sz="1400" dirty="0">
                <a:solidFill>
                  <a:schemeClr val="accent5"/>
                </a:solidFill>
                <a:latin typeface="Consolas"/>
                <a:cs typeface="Arial"/>
              </a:rPr>
              <a:t> </a:t>
            </a:r>
            <a:r>
              <a:rPr lang="es-ES" sz="1400" dirty="0" err="1">
                <a:solidFill>
                  <a:schemeClr val="accent5"/>
                </a:solidFill>
                <a:latin typeface="Consolas"/>
                <a:cs typeface="Arial"/>
              </a:rPr>
              <a:t>if</a:t>
            </a:r>
            <a:r>
              <a:rPr lang="es-ES" sz="1400" dirty="0">
                <a:solidFill>
                  <a:schemeClr val="accent5"/>
                </a:solidFill>
                <a:latin typeface="Consolas"/>
                <a:cs typeface="Arial"/>
              </a:rPr>
              <a:t> </a:t>
            </a:r>
            <a:r>
              <a:rPr lang="es-ES" sz="1400" dirty="0" err="1">
                <a:solidFill>
                  <a:schemeClr val="accent5"/>
                </a:solidFill>
                <a:latin typeface="Consolas"/>
                <a:cs typeface="Arial"/>
              </a:rPr>
              <a:t>user</a:t>
            </a:r>
            <a:r>
              <a:rPr lang="es-ES" sz="1400" dirty="0">
                <a:solidFill>
                  <a:schemeClr val="accent5"/>
                </a:solidFill>
                <a:latin typeface="Consolas"/>
                <a:cs typeface="Arial"/>
              </a:rPr>
              <a:t> </a:t>
            </a:r>
            <a:r>
              <a:rPr lang="es-ES" sz="1400" dirty="0" err="1">
                <a:solidFill>
                  <a:schemeClr val="accent5"/>
                </a:solidFill>
                <a:latin typeface="Consolas"/>
                <a:cs typeface="Arial"/>
              </a:rPr>
              <a:t>is</a:t>
            </a:r>
            <a:r>
              <a:rPr lang="es-ES" sz="1400" dirty="0">
                <a:solidFill>
                  <a:schemeClr val="accent5"/>
                </a:solidFill>
                <a:latin typeface="Consolas"/>
                <a:cs typeface="Arial"/>
              </a:rPr>
              <a:t> </a:t>
            </a:r>
            <a:r>
              <a:rPr lang="es-ES" sz="1400" dirty="0" err="1">
                <a:solidFill>
                  <a:schemeClr val="accent5"/>
                </a:solidFill>
                <a:latin typeface="Consolas"/>
                <a:cs typeface="Arial"/>
              </a:rPr>
              <a:t>signed</a:t>
            </a:r>
            <a:r>
              <a:rPr lang="es-ES" sz="1400" dirty="0">
                <a:solidFill>
                  <a:schemeClr val="accent5"/>
                </a:solidFill>
                <a:latin typeface="Consolas"/>
                <a:cs typeface="Arial"/>
              </a:rPr>
              <a:t> in (non-</a:t>
            </a:r>
            <a:r>
              <a:rPr lang="es-ES" sz="1400" dirty="0" err="1">
                <a:solidFill>
                  <a:schemeClr val="accent5"/>
                </a:solidFill>
                <a:latin typeface="Consolas"/>
                <a:cs typeface="Arial"/>
              </a:rPr>
              <a:t>null</a:t>
            </a:r>
            <a:r>
              <a:rPr lang="es-ES" sz="1400" dirty="0">
                <a:solidFill>
                  <a:schemeClr val="accent5"/>
                </a:solidFill>
                <a:latin typeface="Consolas"/>
                <a:cs typeface="Arial"/>
              </a:rPr>
              <a:t>) and </a:t>
            </a:r>
            <a:r>
              <a:rPr lang="es-ES" sz="1400" dirty="0" err="1">
                <a:solidFill>
                  <a:schemeClr val="accent5"/>
                </a:solidFill>
                <a:latin typeface="Consolas"/>
                <a:cs typeface="Arial"/>
              </a:rPr>
              <a:t>update</a:t>
            </a:r>
            <a:r>
              <a:rPr lang="es-ES" sz="1400" dirty="0">
                <a:solidFill>
                  <a:schemeClr val="accent5"/>
                </a:solidFill>
                <a:latin typeface="Consolas"/>
                <a:cs typeface="Arial"/>
              </a:rPr>
              <a:t> UI </a:t>
            </a:r>
            <a:r>
              <a:rPr lang="es-ES" sz="1400" dirty="0" err="1">
                <a:solidFill>
                  <a:schemeClr val="accent5"/>
                </a:solidFill>
                <a:latin typeface="Consolas"/>
                <a:cs typeface="Arial"/>
              </a:rPr>
              <a:t>accordingly</a:t>
            </a:r>
            <a:r>
              <a:rPr lang="es-ES" sz="1400" dirty="0">
                <a:latin typeface="Consolas"/>
                <a:cs typeface="Arial"/>
              </a:rPr>
              <a:t>.</a:t>
            </a:r>
            <a:br>
              <a:rPr lang="es-ES" sz="1400" dirty="0">
                <a:latin typeface="Consolas"/>
                <a:cs typeface="Arial"/>
              </a:rPr>
            </a:br>
            <a:r>
              <a:rPr lang="es-ES" sz="1400" dirty="0">
                <a:latin typeface="Consolas"/>
                <a:cs typeface="Arial"/>
              </a:rPr>
              <a:t>    </a:t>
            </a:r>
            <a:r>
              <a:rPr lang="es-ES" sz="1400" b="1" dirty="0" err="1">
                <a:latin typeface="Consolas"/>
                <a:cs typeface="Arial"/>
              </a:rPr>
              <a:t>FirebaseUser</a:t>
            </a:r>
            <a:r>
              <a:rPr lang="es-ES" sz="1400" dirty="0">
                <a:latin typeface="Consolas"/>
                <a:cs typeface="Arial"/>
              </a:rPr>
              <a:t> </a:t>
            </a:r>
            <a:r>
              <a:rPr lang="es-ES" sz="1400" dirty="0" err="1">
                <a:latin typeface="Consolas"/>
                <a:cs typeface="Arial"/>
              </a:rPr>
              <a:t>currentUser</a:t>
            </a:r>
            <a:r>
              <a:rPr lang="es-ES" sz="1400" dirty="0">
                <a:latin typeface="Consolas"/>
                <a:cs typeface="Arial"/>
              </a:rPr>
              <a:t> = </a:t>
            </a:r>
            <a:r>
              <a:rPr lang="es-ES" sz="1400" b="1" dirty="0" err="1">
                <a:latin typeface="Consolas"/>
                <a:cs typeface="Arial"/>
              </a:rPr>
              <a:t>mAuth.getCurrentUser</a:t>
            </a:r>
            <a:r>
              <a:rPr lang="es-ES" sz="1400" b="1" dirty="0">
                <a:latin typeface="Consolas"/>
                <a:cs typeface="Arial"/>
              </a:rPr>
              <a:t>();</a:t>
            </a:r>
            <a:br>
              <a:rPr lang="es-ES" sz="1400" b="1" dirty="0">
                <a:latin typeface="Consolas"/>
                <a:cs typeface="Arial"/>
              </a:rPr>
            </a:br>
            <a:r>
              <a:rPr lang="es-ES" sz="1400" dirty="0">
                <a:latin typeface="Consolas"/>
                <a:cs typeface="Arial"/>
              </a:rPr>
              <a:t>    </a:t>
            </a:r>
            <a:r>
              <a:rPr lang="es-ES" sz="1400" dirty="0" err="1">
                <a:latin typeface="Consolas"/>
                <a:cs typeface="Arial"/>
              </a:rPr>
              <a:t>if</a:t>
            </a:r>
            <a:r>
              <a:rPr lang="es-ES" sz="1400" dirty="0">
                <a:latin typeface="Consolas"/>
                <a:cs typeface="Arial"/>
              </a:rPr>
              <a:t>(</a:t>
            </a:r>
            <a:r>
              <a:rPr lang="es-ES" sz="1400" dirty="0" err="1">
                <a:latin typeface="Consolas"/>
                <a:cs typeface="Arial"/>
              </a:rPr>
              <a:t>currentUser</a:t>
            </a:r>
            <a:r>
              <a:rPr lang="es-ES" sz="1400" dirty="0">
                <a:latin typeface="Consolas"/>
                <a:cs typeface="Arial"/>
              </a:rPr>
              <a:t> != </a:t>
            </a:r>
            <a:r>
              <a:rPr lang="es-ES" sz="1400" dirty="0" err="1">
                <a:latin typeface="Consolas"/>
                <a:cs typeface="Arial"/>
              </a:rPr>
              <a:t>null</a:t>
            </a:r>
            <a:r>
              <a:rPr lang="es-ES" sz="1400" dirty="0">
                <a:latin typeface="Consolas"/>
                <a:cs typeface="Arial"/>
              </a:rPr>
              <a:t>){</a:t>
            </a:r>
            <a:br>
              <a:rPr lang="es-ES" sz="1400" dirty="0">
                <a:latin typeface="Consolas"/>
                <a:cs typeface="Arial"/>
              </a:rPr>
            </a:br>
            <a:r>
              <a:rPr lang="es-ES" sz="1400" dirty="0">
                <a:latin typeface="Consolas"/>
                <a:cs typeface="Arial"/>
              </a:rPr>
              <a:t>        </a:t>
            </a:r>
            <a:r>
              <a:rPr lang="es-ES" sz="1400" b="1" dirty="0" err="1">
                <a:latin typeface="Consolas"/>
                <a:cs typeface="Arial"/>
              </a:rPr>
              <a:t>reload</a:t>
            </a:r>
            <a:r>
              <a:rPr lang="es-ES" sz="1400" b="1" dirty="0">
                <a:latin typeface="Consolas"/>
                <a:cs typeface="Arial"/>
              </a:rPr>
              <a:t>();</a:t>
            </a:r>
            <a:r>
              <a:rPr lang="es-ES" sz="1400" dirty="0">
                <a:solidFill>
                  <a:schemeClr val="accent5"/>
                </a:solidFill>
                <a:latin typeface="Consolas"/>
                <a:cs typeface="Arial"/>
              </a:rPr>
              <a:t>//Método a implementar</a:t>
            </a:r>
            <a:br>
              <a:rPr lang="es-ES" sz="1400" dirty="0">
                <a:latin typeface="Consolas"/>
                <a:cs typeface="Arial"/>
              </a:rPr>
            </a:br>
            <a:r>
              <a:rPr lang="es-ES" sz="1400" dirty="0">
                <a:latin typeface="Consolas"/>
                <a:cs typeface="Arial"/>
              </a:rPr>
              <a:t>    }</a:t>
            </a:r>
            <a:br>
              <a:rPr lang="es-ES" sz="1400" dirty="0">
                <a:latin typeface="Consolas"/>
                <a:cs typeface="Arial"/>
              </a:rPr>
            </a:br>
            <a:r>
              <a:rPr lang="es-ES" sz="1400" dirty="0">
                <a:latin typeface="Consolas"/>
                <a:cs typeface="Arial"/>
              </a:rPr>
              <a:t>}</a:t>
            </a:r>
            <a:endParaRPr lang="es-ES" sz="1400">
              <a:latin typeface="Arial"/>
              <a:cs typeface="Arial"/>
            </a:endParaRPr>
          </a:p>
          <a:p>
            <a:pPr marL="971550" lvl="1" indent="-514350">
              <a:buAutoNum type="alphaLcParenR"/>
            </a:pPr>
            <a:endParaRPr lang="es-ES" sz="1800" dirty="0">
              <a:cs typeface="Arial"/>
            </a:endParaRPr>
          </a:p>
          <a:p>
            <a:pPr marL="0" indent="0">
              <a:buNone/>
            </a:pPr>
            <a:endParaRPr lang="es-ES" dirty="0">
              <a:cs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90F554F-4B13-482A-A2EF-5389FC236081}"/>
              </a:ext>
            </a:extLst>
          </p:cNvPr>
          <p:cNvSpPr txBox="1"/>
          <p:nvPr/>
        </p:nvSpPr>
        <p:spPr>
          <a:xfrm>
            <a:off x="8525108" y="914400"/>
            <a:ext cx="33100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solidFill>
                  <a:srgbClr val="4472C4"/>
                </a:solidFill>
                <a:ea typeface="+mn-lt"/>
                <a:cs typeface="+mn-lt"/>
              </a:rPr>
              <a:t>EmailPasswordActivity.java</a:t>
            </a:r>
            <a:endParaRPr lang="es-ES" b="1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894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F1CF6-4AB5-4EFC-B4AC-0097C3241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609120"/>
            <a:ext cx="10293729" cy="563160"/>
          </a:xfrm>
        </p:spPr>
        <p:txBody>
          <a:bodyPr/>
          <a:lstStyle/>
          <a:p>
            <a:pPr algn="ctr"/>
            <a:r>
              <a:rPr lang="es-ES" sz="3200" dirty="0">
                <a:solidFill>
                  <a:srgbClr val="EA2E5F"/>
                </a:solidFill>
                <a:ea typeface="+mj-lt"/>
                <a:cs typeface="+mj-lt"/>
              </a:rPr>
              <a:t>Registra usuarios nuevos</a:t>
            </a:r>
            <a:endParaRPr lang="es-ES" sz="3200" dirty="0">
              <a:solidFill>
                <a:srgbClr val="EA2E5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8AA6D5-B977-4E44-ADE5-53B5023C8FE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88283" y="1432794"/>
            <a:ext cx="6080968" cy="5010352"/>
          </a:xfrm>
        </p:spPr>
        <p:txBody>
          <a:bodyPr/>
          <a:lstStyle/>
          <a:p>
            <a:pPr marL="0" indent="0">
              <a:buNone/>
            </a:pPr>
            <a:r>
              <a:rPr lang="es-ES" sz="1100" dirty="0">
                <a:ea typeface="+mn-lt"/>
                <a:cs typeface="+mn-lt"/>
              </a:rPr>
              <a:t>Crea un nuevo método </a:t>
            </a:r>
            <a:r>
              <a:rPr lang="es-ES" sz="1100" b="1" dirty="0" err="1">
                <a:ea typeface="+mn-lt"/>
                <a:cs typeface="+mn-lt"/>
              </a:rPr>
              <a:t>createAccount</a:t>
            </a:r>
            <a:r>
              <a:rPr lang="es-ES" sz="1100" b="1" dirty="0">
                <a:ea typeface="+mn-lt"/>
                <a:cs typeface="+mn-lt"/>
              </a:rPr>
              <a:t> </a:t>
            </a:r>
            <a:r>
              <a:rPr lang="es-ES" sz="1100" dirty="0">
                <a:ea typeface="+mn-lt"/>
                <a:cs typeface="+mn-lt"/>
              </a:rPr>
              <a:t>que reciba una dirección de correo electrónico y una contraseña, las valide y, luego, cree un nuevo usuario con el método </a:t>
            </a:r>
            <a:r>
              <a:rPr lang="es-ES" sz="1100" b="1" dirty="0" err="1">
                <a:ea typeface="+mn-lt"/>
                <a:cs typeface="+mn-lt"/>
              </a:rPr>
              <a:t>createUserWithEmailAndPassword</a:t>
            </a:r>
            <a:r>
              <a:rPr lang="es-ES" sz="1100" b="1" dirty="0">
                <a:ea typeface="+mn-lt"/>
                <a:cs typeface="+mn-lt"/>
              </a:rPr>
              <a:t>.</a:t>
            </a:r>
            <a:endParaRPr lang="es-ES" sz="1050" b="1" dirty="0"/>
          </a:p>
          <a:p>
            <a:pPr marL="0" indent="0">
              <a:buNone/>
            </a:pPr>
            <a:r>
              <a:rPr lang="es-ES" sz="1000" b="1" dirty="0" err="1">
                <a:ea typeface="+mn-lt"/>
                <a:cs typeface="+mn-lt"/>
              </a:rPr>
              <a:t>mAuth.createUserWithEmailAndPassword</a:t>
            </a:r>
            <a:r>
              <a:rPr lang="es-ES" sz="1000" dirty="0">
                <a:ea typeface="+mn-lt"/>
                <a:cs typeface="+mn-lt"/>
              </a:rPr>
              <a:t>(email, </a:t>
            </a:r>
            <a:r>
              <a:rPr lang="es-ES" sz="1000" dirty="0" err="1">
                <a:ea typeface="+mn-lt"/>
                <a:cs typeface="+mn-lt"/>
              </a:rPr>
              <a:t>password</a:t>
            </a:r>
            <a:r>
              <a:rPr lang="es-ES" sz="1000" dirty="0">
                <a:ea typeface="+mn-lt"/>
                <a:cs typeface="+mn-lt"/>
              </a:rPr>
              <a:t>)</a:t>
            </a:r>
            <a:endParaRPr lang="es-ES" sz="1000"/>
          </a:p>
          <a:p>
            <a:pPr marL="0" indent="0">
              <a:buNone/>
            </a:pPr>
            <a:r>
              <a:rPr lang="es-ES" sz="1000" dirty="0">
                <a:ea typeface="+mn-lt"/>
                <a:cs typeface="+mn-lt"/>
              </a:rPr>
              <a:t>      </a:t>
            </a:r>
            <a:r>
              <a:rPr lang="es-ES" sz="1000" b="1" dirty="0">
                <a:ea typeface="+mn-lt"/>
                <a:cs typeface="+mn-lt"/>
              </a:rPr>
              <a:t>  .</a:t>
            </a:r>
            <a:r>
              <a:rPr lang="es-ES" sz="1000" b="1" dirty="0" err="1">
                <a:ea typeface="+mn-lt"/>
                <a:cs typeface="+mn-lt"/>
              </a:rPr>
              <a:t>addOnCompleteListener</a:t>
            </a:r>
            <a:r>
              <a:rPr lang="es-ES" sz="1000" dirty="0">
                <a:ea typeface="+mn-lt"/>
                <a:cs typeface="+mn-lt"/>
              </a:rPr>
              <a:t>(</a:t>
            </a:r>
            <a:r>
              <a:rPr lang="es-ES" sz="1000" dirty="0" err="1">
                <a:ea typeface="+mn-lt"/>
                <a:cs typeface="+mn-lt"/>
              </a:rPr>
              <a:t>this</a:t>
            </a:r>
            <a:r>
              <a:rPr lang="es-ES" sz="1000" dirty="0">
                <a:ea typeface="+mn-lt"/>
                <a:cs typeface="+mn-lt"/>
              </a:rPr>
              <a:t>, new </a:t>
            </a:r>
            <a:r>
              <a:rPr lang="es-ES" sz="1000" dirty="0" err="1">
                <a:ea typeface="+mn-lt"/>
                <a:cs typeface="+mn-lt"/>
              </a:rPr>
              <a:t>OnCompleteListener</a:t>
            </a:r>
            <a:r>
              <a:rPr lang="es-ES" sz="1000" dirty="0">
                <a:ea typeface="+mn-lt"/>
                <a:cs typeface="+mn-lt"/>
              </a:rPr>
              <a:t>&lt;</a:t>
            </a:r>
            <a:r>
              <a:rPr lang="es-ES" sz="1000" dirty="0" err="1">
                <a:ea typeface="+mn-lt"/>
                <a:cs typeface="+mn-lt"/>
              </a:rPr>
              <a:t>AuthResult</a:t>
            </a:r>
            <a:r>
              <a:rPr lang="es-ES" sz="1000" dirty="0">
                <a:ea typeface="+mn-lt"/>
                <a:cs typeface="+mn-lt"/>
              </a:rPr>
              <a:t>&gt;() {</a:t>
            </a:r>
            <a:endParaRPr lang="es-ES" sz="1000"/>
          </a:p>
          <a:p>
            <a:pPr marL="0" indent="0">
              <a:buNone/>
            </a:pPr>
            <a:r>
              <a:rPr lang="es-ES" sz="1000" dirty="0">
                <a:ea typeface="+mn-lt"/>
                <a:cs typeface="+mn-lt"/>
              </a:rPr>
              <a:t>            @Override</a:t>
            </a:r>
            <a:endParaRPr lang="es-ES" sz="1000"/>
          </a:p>
          <a:p>
            <a:pPr marL="0" indent="0">
              <a:buNone/>
            </a:pPr>
            <a:r>
              <a:rPr lang="es-ES" sz="1000" dirty="0">
                <a:ea typeface="+mn-lt"/>
                <a:cs typeface="+mn-lt"/>
              </a:rPr>
              <a:t>           </a:t>
            </a:r>
            <a:r>
              <a:rPr lang="es-ES" sz="1000" b="1" dirty="0">
                <a:ea typeface="+mn-lt"/>
                <a:cs typeface="+mn-lt"/>
              </a:rPr>
              <a:t> </a:t>
            </a:r>
            <a:r>
              <a:rPr lang="es-ES" sz="1000" b="1" dirty="0" err="1">
                <a:ea typeface="+mn-lt"/>
                <a:cs typeface="+mn-lt"/>
              </a:rPr>
              <a:t>public</a:t>
            </a:r>
            <a:r>
              <a:rPr lang="es-ES" sz="1000" b="1" dirty="0">
                <a:ea typeface="+mn-lt"/>
                <a:cs typeface="+mn-lt"/>
              </a:rPr>
              <a:t> </a:t>
            </a:r>
            <a:r>
              <a:rPr lang="es-ES" sz="1000" b="1" dirty="0" err="1">
                <a:ea typeface="+mn-lt"/>
                <a:cs typeface="+mn-lt"/>
              </a:rPr>
              <a:t>void</a:t>
            </a:r>
            <a:r>
              <a:rPr lang="es-ES" sz="1000" b="1" dirty="0">
                <a:ea typeface="+mn-lt"/>
                <a:cs typeface="+mn-lt"/>
              </a:rPr>
              <a:t> </a:t>
            </a:r>
            <a:r>
              <a:rPr lang="es-ES" sz="1000" b="1" dirty="0" err="1">
                <a:ea typeface="+mn-lt"/>
                <a:cs typeface="+mn-lt"/>
              </a:rPr>
              <a:t>onComplete</a:t>
            </a:r>
            <a:r>
              <a:rPr lang="es-ES" sz="1000" dirty="0">
                <a:ea typeface="+mn-lt"/>
                <a:cs typeface="+mn-lt"/>
              </a:rPr>
              <a:t>(@NonNull </a:t>
            </a:r>
            <a:r>
              <a:rPr lang="es-ES" sz="1000" dirty="0" err="1">
                <a:ea typeface="+mn-lt"/>
                <a:cs typeface="+mn-lt"/>
              </a:rPr>
              <a:t>Task</a:t>
            </a:r>
            <a:r>
              <a:rPr lang="es-ES" sz="1000" dirty="0">
                <a:ea typeface="+mn-lt"/>
                <a:cs typeface="+mn-lt"/>
              </a:rPr>
              <a:t>&lt;</a:t>
            </a:r>
            <a:r>
              <a:rPr lang="es-ES" sz="1000" dirty="0" err="1">
                <a:ea typeface="+mn-lt"/>
                <a:cs typeface="+mn-lt"/>
              </a:rPr>
              <a:t>AuthResult</a:t>
            </a:r>
            <a:r>
              <a:rPr lang="es-ES" sz="1000" dirty="0">
                <a:ea typeface="+mn-lt"/>
                <a:cs typeface="+mn-lt"/>
              </a:rPr>
              <a:t>&gt; </a:t>
            </a:r>
            <a:r>
              <a:rPr lang="es-ES" sz="1000" dirty="0" err="1">
                <a:ea typeface="+mn-lt"/>
                <a:cs typeface="+mn-lt"/>
              </a:rPr>
              <a:t>task</a:t>
            </a:r>
            <a:r>
              <a:rPr lang="es-ES" sz="1000" dirty="0">
                <a:ea typeface="+mn-lt"/>
                <a:cs typeface="+mn-lt"/>
              </a:rPr>
              <a:t>) {</a:t>
            </a:r>
            <a:endParaRPr lang="es-ES" sz="1000"/>
          </a:p>
          <a:p>
            <a:pPr marL="0" indent="0">
              <a:buNone/>
            </a:pPr>
            <a:r>
              <a:rPr lang="es-ES" sz="1000" dirty="0">
                <a:ea typeface="+mn-lt"/>
                <a:cs typeface="+mn-lt"/>
              </a:rPr>
              <a:t>                </a:t>
            </a:r>
            <a:r>
              <a:rPr lang="es-ES" sz="1000" dirty="0" err="1">
                <a:ea typeface="+mn-lt"/>
                <a:cs typeface="+mn-lt"/>
              </a:rPr>
              <a:t>if</a:t>
            </a:r>
            <a:r>
              <a:rPr lang="es-ES" sz="1000" dirty="0">
                <a:ea typeface="+mn-lt"/>
                <a:cs typeface="+mn-lt"/>
              </a:rPr>
              <a:t> (</a:t>
            </a:r>
            <a:r>
              <a:rPr lang="es-ES" sz="1000" b="1" dirty="0" err="1">
                <a:ea typeface="+mn-lt"/>
                <a:cs typeface="+mn-lt"/>
              </a:rPr>
              <a:t>task.isSuccessful</a:t>
            </a:r>
            <a:r>
              <a:rPr lang="es-ES" sz="1000" b="1" dirty="0">
                <a:ea typeface="+mn-lt"/>
                <a:cs typeface="+mn-lt"/>
              </a:rPr>
              <a:t>()</a:t>
            </a:r>
            <a:r>
              <a:rPr lang="es-ES" sz="1000" dirty="0">
                <a:ea typeface="+mn-lt"/>
                <a:cs typeface="+mn-lt"/>
              </a:rPr>
              <a:t>) {</a:t>
            </a:r>
            <a:endParaRPr lang="es-ES" sz="1000"/>
          </a:p>
          <a:p>
            <a:pPr marL="0" indent="0">
              <a:buNone/>
            </a:pPr>
            <a:r>
              <a:rPr lang="es-ES" sz="1000" dirty="0">
                <a:ea typeface="+mn-lt"/>
                <a:cs typeface="+mn-lt"/>
              </a:rPr>
              <a:t>                   </a:t>
            </a:r>
            <a:r>
              <a:rPr lang="es-ES" sz="1000" dirty="0">
                <a:solidFill>
                  <a:srgbClr val="3B61AD"/>
                </a:solidFill>
                <a:ea typeface="+mn-lt"/>
                <a:cs typeface="+mn-lt"/>
              </a:rPr>
              <a:t> // </a:t>
            </a:r>
            <a:r>
              <a:rPr lang="es-ES" sz="1000" dirty="0" err="1">
                <a:solidFill>
                  <a:srgbClr val="3B61AD"/>
                </a:solidFill>
                <a:ea typeface="+mn-lt"/>
                <a:cs typeface="+mn-lt"/>
              </a:rPr>
              <a:t>Sign</a:t>
            </a:r>
            <a:r>
              <a:rPr lang="es-ES" sz="1000" dirty="0">
                <a:solidFill>
                  <a:srgbClr val="3B61AD"/>
                </a:solidFill>
                <a:ea typeface="+mn-lt"/>
                <a:cs typeface="+mn-lt"/>
              </a:rPr>
              <a:t> in </a:t>
            </a:r>
            <a:r>
              <a:rPr lang="es-ES" sz="1000" dirty="0" err="1">
                <a:solidFill>
                  <a:srgbClr val="3B61AD"/>
                </a:solidFill>
                <a:ea typeface="+mn-lt"/>
                <a:cs typeface="+mn-lt"/>
              </a:rPr>
              <a:t>success</a:t>
            </a:r>
            <a:r>
              <a:rPr lang="es-ES" sz="1000" dirty="0">
                <a:solidFill>
                  <a:srgbClr val="3B61AD"/>
                </a:solidFill>
                <a:ea typeface="+mn-lt"/>
                <a:cs typeface="+mn-lt"/>
              </a:rPr>
              <a:t>, </a:t>
            </a:r>
            <a:r>
              <a:rPr lang="es-ES" sz="1000" dirty="0" err="1">
                <a:solidFill>
                  <a:srgbClr val="3B61AD"/>
                </a:solidFill>
                <a:ea typeface="+mn-lt"/>
                <a:cs typeface="+mn-lt"/>
              </a:rPr>
              <a:t>update</a:t>
            </a:r>
            <a:r>
              <a:rPr lang="es-ES" sz="1000" dirty="0">
                <a:solidFill>
                  <a:srgbClr val="3B61AD"/>
                </a:solidFill>
                <a:ea typeface="+mn-lt"/>
                <a:cs typeface="+mn-lt"/>
              </a:rPr>
              <a:t> UI </a:t>
            </a:r>
            <a:r>
              <a:rPr lang="es-ES" sz="1000" dirty="0" err="1">
                <a:solidFill>
                  <a:srgbClr val="3B61AD"/>
                </a:solidFill>
                <a:ea typeface="+mn-lt"/>
                <a:cs typeface="+mn-lt"/>
              </a:rPr>
              <a:t>with</a:t>
            </a:r>
            <a:r>
              <a:rPr lang="es-ES" sz="10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1000" dirty="0" err="1">
                <a:solidFill>
                  <a:srgbClr val="3B61AD"/>
                </a:solidFill>
                <a:ea typeface="+mn-lt"/>
                <a:cs typeface="+mn-lt"/>
              </a:rPr>
              <a:t>the</a:t>
            </a:r>
            <a:r>
              <a:rPr lang="es-ES" sz="10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1000" dirty="0" err="1">
                <a:solidFill>
                  <a:srgbClr val="3B61AD"/>
                </a:solidFill>
                <a:ea typeface="+mn-lt"/>
                <a:cs typeface="+mn-lt"/>
              </a:rPr>
              <a:t>signed</a:t>
            </a:r>
            <a:r>
              <a:rPr lang="es-ES" sz="1000" dirty="0">
                <a:solidFill>
                  <a:srgbClr val="3B61AD"/>
                </a:solidFill>
                <a:ea typeface="+mn-lt"/>
                <a:cs typeface="+mn-lt"/>
              </a:rPr>
              <a:t>-in </a:t>
            </a:r>
            <a:r>
              <a:rPr lang="es-ES" sz="1000" dirty="0" err="1">
                <a:solidFill>
                  <a:srgbClr val="3B61AD"/>
                </a:solidFill>
                <a:ea typeface="+mn-lt"/>
                <a:cs typeface="+mn-lt"/>
              </a:rPr>
              <a:t>user's</a:t>
            </a:r>
            <a:r>
              <a:rPr lang="es-ES" sz="10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1000" dirty="0" err="1">
                <a:solidFill>
                  <a:srgbClr val="3B61AD"/>
                </a:solidFill>
                <a:ea typeface="+mn-lt"/>
                <a:cs typeface="+mn-lt"/>
              </a:rPr>
              <a:t>information</a:t>
            </a:r>
            <a:endParaRPr lang="es-ES" sz="1000" dirty="0">
              <a:solidFill>
                <a:srgbClr val="3B61AD"/>
              </a:solidFill>
            </a:endParaRPr>
          </a:p>
          <a:p>
            <a:pPr marL="0" indent="0">
              <a:buNone/>
            </a:pPr>
            <a:r>
              <a:rPr lang="es-ES" sz="1000" dirty="0">
                <a:ea typeface="+mn-lt"/>
                <a:cs typeface="+mn-lt"/>
              </a:rPr>
              <a:t>                    </a:t>
            </a:r>
            <a:r>
              <a:rPr lang="es-ES" sz="1000" err="1">
                <a:ea typeface="+mn-lt"/>
                <a:cs typeface="+mn-lt"/>
              </a:rPr>
              <a:t>Log.d</a:t>
            </a:r>
            <a:r>
              <a:rPr lang="es-ES" sz="1000" dirty="0">
                <a:ea typeface="+mn-lt"/>
                <a:cs typeface="+mn-lt"/>
              </a:rPr>
              <a:t>(TAG, "</a:t>
            </a:r>
            <a:r>
              <a:rPr lang="es-ES" sz="1000" err="1">
                <a:ea typeface="+mn-lt"/>
                <a:cs typeface="+mn-lt"/>
              </a:rPr>
              <a:t>createUserWithEmail:success</a:t>
            </a:r>
            <a:r>
              <a:rPr lang="es-ES" sz="1000" dirty="0">
                <a:ea typeface="+mn-lt"/>
                <a:cs typeface="+mn-lt"/>
              </a:rPr>
              <a:t>");</a:t>
            </a:r>
            <a:endParaRPr lang="es-ES" sz="1000"/>
          </a:p>
          <a:p>
            <a:pPr marL="0" indent="0">
              <a:buNone/>
            </a:pPr>
            <a:r>
              <a:rPr lang="es-ES" sz="1000" dirty="0">
                <a:ea typeface="+mn-lt"/>
                <a:cs typeface="+mn-lt"/>
              </a:rPr>
              <a:t>                    </a:t>
            </a:r>
            <a:r>
              <a:rPr lang="es-ES" sz="1000" b="1" dirty="0" err="1">
                <a:ea typeface="+mn-lt"/>
                <a:cs typeface="+mn-lt"/>
              </a:rPr>
              <a:t>FirebaseUser</a:t>
            </a:r>
            <a:r>
              <a:rPr lang="es-ES" sz="1000" b="1" dirty="0">
                <a:ea typeface="+mn-lt"/>
                <a:cs typeface="+mn-lt"/>
              </a:rPr>
              <a:t> </a:t>
            </a:r>
            <a:r>
              <a:rPr lang="es-ES" sz="1000" b="1" dirty="0" err="1">
                <a:ea typeface="+mn-lt"/>
                <a:cs typeface="+mn-lt"/>
              </a:rPr>
              <a:t>user</a:t>
            </a:r>
            <a:r>
              <a:rPr lang="es-ES" sz="1000" b="1" dirty="0">
                <a:ea typeface="+mn-lt"/>
                <a:cs typeface="+mn-lt"/>
              </a:rPr>
              <a:t> = </a:t>
            </a:r>
            <a:r>
              <a:rPr lang="es-ES" sz="1000" b="1" dirty="0" err="1">
                <a:ea typeface="+mn-lt"/>
                <a:cs typeface="+mn-lt"/>
              </a:rPr>
              <a:t>mAuth.getCurrentUser</a:t>
            </a:r>
            <a:r>
              <a:rPr lang="es-ES" sz="1000" b="1" dirty="0">
                <a:ea typeface="+mn-lt"/>
                <a:cs typeface="+mn-lt"/>
              </a:rPr>
              <a:t>();</a:t>
            </a:r>
            <a:endParaRPr lang="es-ES" sz="1000" b="1"/>
          </a:p>
          <a:p>
            <a:pPr marL="0" indent="0">
              <a:buNone/>
            </a:pPr>
            <a:r>
              <a:rPr lang="es-ES" sz="1000" dirty="0">
                <a:ea typeface="+mn-lt"/>
                <a:cs typeface="+mn-lt"/>
              </a:rPr>
              <a:t>                   </a:t>
            </a:r>
            <a:r>
              <a:rPr lang="es-ES" sz="1000" b="1" dirty="0">
                <a:ea typeface="+mn-lt"/>
                <a:cs typeface="+mn-lt"/>
              </a:rPr>
              <a:t> </a:t>
            </a:r>
            <a:r>
              <a:rPr lang="es-ES" sz="1000" b="1" dirty="0" err="1">
                <a:ea typeface="+mn-lt"/>
                <a:cs typeface="+mn-lt"/>
              </a:rPr>
              <a:t>updateUI</a:t>
            </a:r>
            <a:r>
              <a:rPr lang="es-ES" sz="1000" b="1" dirty="0">
                <a:ea typeface="+mn-lt"/>
                <a:cs typeface="+mn-lt"/>
              </a:rPr>
              <a:t>(</a:t>
            </a:r>
            <a:r>
              <a:rPr lang="es-ES" sz="1000" b="1" dirty="0" err="1">
                <a:ea typeface="+mn-lt"/>
                <a:cs typeface="+mn-lt"/>
              </a:rPr>
              <a:t>user</a:t>
            </a:r>
            <a:r>
              <a:rPr lang="es-ES" sz="1000" b="1" dirty="0">
                <a:ea typeface="+mn-lt"/>
                <a:cs typeface="+mn-lt"/>
              </a:rPr>
              <a:t>);</a:t>
            </a:r>
            <a:endParaRPr lang="es-ES" sz="1000" b="1"/>
          </a:p>
          <a:p>
            <a:pPr marL="0" indent="0">
              <a:buNone/>
            </a:pPr>
            <a:r>
              <a:rPr lang="es-ES" sz="1000" dirty="0">
                <a:ea typeface="+mn-lt"/>
                <a:cs typeface="+mn-lt"/>
              </a:rPr>
              <a:t>                } </a:t>
            </a:r>
            <a:r>
              <a:rPr lang="es-ES" sz="1000" err="1">
                <a:ea typeface="+mn-lt"/>
                <a:cs typeface="+mn-lt"/>
              </a:rPr>
              <a:t>else</a:t>
            </a:r>
            <a:r>
              <a:rPr lang="es-ES" sz="1000" dirty="0">
                <a:ea typeface="+mn-lt"/>
                <a:cs typeface="+mn-lt"/>
              </a:rPr>
              <a:t> {</a:t>
            </a:r>
            <a:endParaRPr lang="es-ES" sz="1000"/>
          </a:p>
          <a:p>
            <a:pPr marL="0" indent="0">
              <a:buNone/>
            </a:pPr>
            <a:r>
              <a:rPr lang="es-ES" sz="1000" dirty="0">
                <a:ea typeface="+mn-lt"/>
                <a:cs typeface="+mn-lt"/>
              </a:rPr>
              <a:t>                 </a:t>
            </a:r>
            <a:r>
              <a:rPr lang="es-ES" sz="1000" dirty="0">
                <a:solidFill>
                  <a:srgbClr val="3B61AD"/>
                </a:solidFill>
                <a:ea typeface="+mn-lt"/>
                <a:cs typeface="+mn-lt"/>
              </a:rPr>
              <a:t>   // </a:t>
            </a:r>
            <a:r>
              <a:rPr lang="es-ES" sz="1000" dirty="0" err="1">
                <a:solidFill>
                  <a:srgbClr val="3B61AD"/>
                </a:solidFill>
                <a:ea typeface="+mn-lt"/>
                <a:cs typeface="+mn-lt"/>
              </a:rPr>
              <a:t>If</a:t>
            </a:r>
            <a:r>
              <a:rPr lang="es-ES" sz="10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1000" dirty="0" err="1">
                <a:solidFill>
                  <a:srgbClr val="3B61AD"/>
                </a:solidFill>
                <a:ea typeface="+mn-lt"/>
                <a:cs typeface="+mn-lt"/>
              </a:rPr>
              <a:t>sign</a:t>
            </a:r>
            <a:r>
              <a:rPr lang="es-ES" sz="1000" dirty="0">
                <a:solidFill>
                  <a:srgbClr val="3B61AD"/>
                </a:solidFill>
                <a:ea typeface="+mn-lt"/>
                <a:cs typeface="+mn-lt"/>
              </a:rPr>
              <a:t> in </a:t>
            </a:r>
            <a:r>
              <a:rPr lang="es-ES" sz="1000" dirty="0" err="1">
                <a:solidFill>
                  <a:srgbClr val="3B61AD"/>
                </a:solidFill>
                <a:ea typeface="+mn-lt"/>
                <a:cs typeface="+mn-lt"/>
              </a:rPr>
              <a:t>fails</a:t>
            </a:r>
            <a:r>
              <a:rPr lang="es-ES" sz="1000" dirty="0">
                <a:solidFill>
                  <a:srgbClr val="3B61AD"/>
                </a:solidFill>
                <a:ea typeface="+mn-lt"/>
                <a:cs typeface="+mn-lt"/>
              </a:rPr>
              <a:t>, </a:t>
            </a:r>
            <a:r>
              <a:rPr lang="es-ES" sz="1000" dirty="0" err="1">
                <a:solidFill>
                  <a:srgbClr val="3B61AD"/>
                </a:solidFill>
                <a:ea typeface="+mn-lt"/>
                <a:cs typeface="+mn-lt"/>
              </a:rPr>
              <a:t>display</a:t>
            </a:r>
            <a:r>
              <a:rPr lang="es-ES" sz="1000" dirty="0">
                <a:solidFill>
                  <a:srgbClr val="3B61AD"/>
                </a:solidFill>
                <a:ea typeface="+mn-lt"/>
                <a:cs typeface="+mn-lt"/>
              </a:rPr>
              <a:t> a </a:t>
            </a:r>
            <a:r>
              <a:rPr lang="es-ES" sz="1000" dirty="0" err="1">
                <a:solidFill>
                  <a:srgbClr val="3B61AD"/>
                </a:solidFill>
                <a:ea typeface="+mn-lt"/>
                <a:cs typeface="+mn-lt"/>
              </a:rPr>
              <a:t>message</a:t>
            </a:r>
            <a:r>
              <a:rPr lang="es-ES" sz="10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1000" dirty="0" err="1">
                <a:solidFill>
                  <a:srgbClr val="3B61AD"/>
                </a:solidFill>
                <a:ea typeface="+mn-lt"/>
                <a:cs typeface="+mn-lt"/>
              </a:rPr>
              <a:t>to</a:t>
            </a:r>
            <a:r>
              <a:rPr lang="es-ES" sz="10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1000" dirty="0" err="1">
                <a:solidFill>
                  <a:srgbClr val="3B61AD"/>
                </a:solidFill>
                <a:ea typeface="+mn-lt"/>
                <a:cs typeface="+mn-lt"/>
              </a:rPr>
              <a:t>the</a:t>
            </a:r>
            <a:r>
              <a:rPr lang="es-ES" sz="10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1000" dirty="0" err="1">
                <a:solidFill>
                  <a:srgbClr val="3B61AD"/>
                </a:solidFill>
                <a:ea typeface="+mn-lt"/>
                <a:cs typeface="+mn-lt"/>
              </a:rPr>
              <a:t>user</a:t>
            </a:r>
            <a:r>
              <a:rPr lang="es-ES" sz="1000" dirty="0">
                <a:solidFill>
                  <a:srgbClr val="3B61AD"/>
                </a:solidFill>
                <a:ea typeface="+mn-lt"/>
                <a:cs typeface="+mn-lt"/>
              </a:rPr>
              <a:t>.</a:t>
            </a:r>
            <a:endParaRPr lang="es-ES" sz="1000">
              <a:solidFill>
                <a:srgbClr val="3B61AD"/>
              </a:solidFill>
            </a:endParaRPr>
          </a:p>
          <a:p>
            <a:pPr marL="0" indent="0">
              <a:buNone/>
            </a:pPr>
            <a:r>
              <a:rPr lang="es-ES" sz="1000" dirty="0">
                <a:ea typeface="+mn-lt"/>
                <a:cs typeface="+mn-lt"/>
              </a:rPr>
              <a:t>                    </a:t>
            </a:r>
            <a:r>
              <a:rPr lang="es-ES" sz="1000" err="1">
                <a:ea typeface="+mn-lt"/>
                <a:cs typeface="+mn-lt"/>
              </a:rPr>
              <a:t>Log.w</a:t>
            </a:r>
            <a:r>
              <a:rPr lang="es-ES" sz="1000" dirty="0">
                <a:ea typeface="+mn-lt"/>
                <a:cs typeface="+mn-lt"/>
              </a:rPr>
              <a:t>(TAG, "</a:t>
            </a:r>
            <a:r>
              <a:rPr lang="es-ES" sz="1000" err="1">
                <a:ea typeface="+mn-lt"/>
                <a:cs typeface="+mn-lt"/>
              </a:rPr>
              <a:t>createUserWithEmail:failure</a:t>
            </a:r>
            <a:r>
              <a:rPr lang="es-ES" sz="1000" dirty="0">
                <a:ea typeface="+mn-lt"/>
                <a:cs typeface="+mn-lt"/>
              </a:rPr>
              <a:t>", </a:t>
            </a:r>
            <a:r>
              <a:rPr lang="es-ES" sz="1000" err="1">
                <a:ea typeface="+mn-lt"/>
                <a:cs typeface="+mn-lt"/>
              </a:rPr>
              <a:t>task.getException</a:t>
            </a:r>
            <a:r>
              <a:rPr lang="es-ES" sz="1000" dirty="0">
                <a:ea typeface="+mn-lt"/>
                <a:cs typeface="+mn-lt"/>
              </a:rPr>
              <a:t>());</a:t>
            </a:r>
            <a:endParaRPr lang="es-ES" sz="1000"/>
          </a:p>
          <a:p>
            <a:pPr marL="0" indent="0">
              <a:buNone/>
            </a:pPr>
            <a:r>
              <a:rPr lang="es-ES" sz="1000" dirty="0">
                <a:ea typeface="+mn-lt"/>
                <a:cs typeface="+mn-lt"/>
              </a:rPr>
              <a:t>                    </a:t>
            </a:r>
            <a:r>
              <a:rPr lang="es-ES" sz="1000" dirty="0" err="1">
                <a:ea typeface="+mn-lt"/>
                <a:cs typeface="+mn-lt"/>
              </a:rPr>
              <a:t>Toast.makeText</a:t>
            </a:r>
            <a:r>
              <a:rPr lang="es-ES" sz="1000" dirty="0">
                <a:ea typeface="+mn-lt"/>
                <a:cs typeface="+mn-lt"/>
              </a:rPr>
              <a:t>(</a:t>
            </a:r>
            <a:r>
              <a:rPr lang="es-ES" sz="1000" dirty="0" err="1">
                <a:ea typeface="+mn-lt"/>
                <a:cs typeface="+mn-lt"/>
              </a:rPr>
              <a:t>EmailPasswordActivity.this</a:t>
            </a:r>
            <a:r>
              <a:rPr lang="es-ES" sz="1000" dirty="0">
                <a:ea typeface="+mn-lt"/>
                <a:cs typeface="+mn-lt"/>
              </a:rPr>
              <a:t>, "</a:t>
            </a:r>
            <a:r>
              <a:rPr lang="es-ES" sz="1000" dirty="0" err="1">
                <a:ea typeface="+mn-lt"/>
                <a:cs typeface="+mn-lt"/>
              </a:rPr>
              <a:t>Authentication</a:t>
            </a:r>
            <a:r>
              <a:rPr lang="es-ES" sz="1000" dirty="0">
                <a:ea typeface="+mn-lt"/>
                <a:cs typeface="+mn-lt"/>
              </a:rPr>
              <a:t> </a:t>
            </a:r>
            <a:r>
              <a:rPr lang="es-ES" sz="1000" dirty="0" err="1">
                <a:ea typeface="+mn-lt"/>
                <a:cs typeface="+mn-lt"/>
              </a:rPr>
              <a:t>failed</a:t>
            </a:r>
            <a:r>
              <a:rPr lang="es-ES" sz="1000" dirty="0">
                <a:ea typeface="+mn-lt"/>
                <a:cs typeface="+mn-lt"/>
              </a:rPr>
              <a:t>.",</a:t>
            </a:r>
            <a:endParaRPr lang="es-ES" sz="1000"/>
          </a:p>
          <a:p>
            <a:pPr marL="0" indent="0">
              <a:buNone/>
            </a:pPr>
            <a:r>
              <a:rPr lang="es-ES" sz="1000" dirty="0">
                <a:ea typeface="+mn-lt"/>
                <a:cs typeface="+mn-lt"/>
              </a:rPr>
              <a:t>                            </a:t>
            </a:r>
            <a:r>
              <a:rPr lang="es-ES" sz="1000" dirty="0" err="1">
                <a:ea typeface="+mn-lt"/>
                <a:cs typeface="+mn-lt"/>
              </a:rPr>
              <a:t>Toast.LENGTH_SHORT</a:t>
            </a:r>
            <a:r>
              <a:rPr lang="es-ES" sz="1000" dirty="0">
                <a:ea typeface="+mn-lt"/>
                <a:cs typeface="+mn-lt"/>
              </a:rPr>
              <a:t>).show();</a:t>
            </a:r>
            <a:endParaRPr lang="es-ES" sz="1000"/>
          </a:p>
          <a:p>
            <a:pPr marL="0" indent="0">
              <a:buNone/>
            </a:pPr>
            <a:r>
              <a:rPr lang="es-ES" sz="1000" dirty="0">
                <a:ea typeface="+mn-lt"/>
                <a:cs typeface="+mn-lt"/>
              </a:rPr>
              <a:t>                  </a:t>
            </a:r>
            <a:r>
              <a:rPr lang="es-ES" sz="1000" b="1" dirty="0">
                <a:ea typeface="+mn-lt"/>
                <a:cs typeface="+mn-lt"/>
              </a:rPr>
              <a:t>  </a:t>
            </a:r>
            <a:r>
              <a:rPr lang="es-ES" sz="1000" b="1" dirty="0" err="1">
                <a:ea typeface="+mn-lt"/>
                <a:cs typeface="+mn-lt"/>
              </a:rPr>
              <a:t>updateUI</a:t>
            </a:r>
            <a:r>
              <a:rPr lang="es-ES" sz="1000" b="1" dirty="0">
                <a:ea typeface="+mn-lt"/>
                <a:cs typeface="+mn-lt"/>
              </a:rPr>
              <a:t>(</a:t>
            </a:r>
            <a:r>
              <a:rPr lang="es-ES" sz="1000" b="1" dirty="0" err="1">
                <a:ea typeface="+mn-lt"/>
                <a:cs typeface="+mn-lt"/>
              </a:rPr>
              <a:t>null</a:t>
            </a:r>
            <a:r>
              <a:rPr lang="es-ES" sz="1000" b="1" dirty="0">
                <a:ea typeface="+mn-lt"/>
                <a:cs typeface="+mn-lt"/>
              </a:rPr>
              <a:t>);</a:t>
            </a:r>
            <a:endParaRPr lang="es-ES" sz="1000" b="1"/>
          </a:p>
          <a:p>
            <a:pPr marL="0" indent="0">
              <a:buNone/>
            </a:pPr>
            <a:r>
              <a:rPr lang="es-ES" sz="1000" dirty="0">
                <a:ea typeface="+mn-lt"/>
                <a:cs typeface="+mn-lt"/>
              </a:rPr>
              <a:t>                }</a:t>
            </a:r>
            <a:endParaRPr lang="es-ES" sz="1000"/>
          </a:p>
          <a:p>
            <a:pPr marL="0" indent="0">
              <a:buNone/>
            </a:pPr>
            <a:r>
              <a:rPr lang="es-ES" sz="1000" dirty="0">
                <a:ea typeface="+mn-lt"/>
                <a:cs typeface="+mn-lt"/>
              </a:rPr>
              <a:t>            }</a:t>
            </a:r>
            <a:endParaRPr lang="es-ES" sz="1000"/>
          </a:p>
          <a:p>
            <a:pPr marL="0" indent="0">
              <a:buNone/>
            </a:pPr>
            <a:r>
              <a:rPr lang="es-ES" sz="1000" dirty="0">
                <a:ea typeface="+mn-lt"/>
                <a:cs typeface="+mn-lt"/>
              </a:rPr>
              <a:t>        });</a:t>
            </a:r>
            <a:endParaRPr lang="es-ES" sz="1000"/>
          </a:p>
        </p:txBody>
      </p:sp>
      <p:pic>
        <p:nvPicPr>
          <p:cNvPr id="5" name="Imagen 5" descr="Tabla&#10;&#10;Descripción generada automáticamente">
            <a:extLst>
              <a:ext uri="{FF2B5EF4-FFF2-40B4-BE49-F238E27FC236}">
                <a16:creationId xmlns:a16="http://schemas.microsoft.com/office/drawing/2014/main" id="{B3C2DD17-C483-48BF-B916-6348F571B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537" y="1712169"/>
            <a:ext cx="5392673" cy="325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39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BD7A4-3679-4352-9932-2BD533ED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636998"/>
            <a:ext cx="10515240" cy="544575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EA2E5F"/>
                </a:solidFill>
                <a:ea typeface="+mj-lt"/>
                <a:cs typeface="+mj-lt"/>
              </a:rPr>
              <a:t>Acceso de usuarios existentes</a:t>
            </a:r>
            <a:endParaRPr lang="es-ES">
              <a:solidFill>
                <a:srgbClr val="EA2E5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141D99-4F48-4886-804A-E9418963034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942145" y="1248937"/>
            <a:ext cx="4735190" cy="5230556"/>
          </a:xfrm>
        </p:spPr>
        <p:txBody>
          <a:bodyPr/>
          <a:lstStyle/>
          <a:p>
            <a:pPr indent="0">
              <a:buNone/>
            </a:pPr>
            <a:r>
              <a:rPr lang="es-ES" sz="1000" dirty="0">
                <a:ea typeface="+mn-lt"/>
                <a:cs typeface="+mn-lt"/>
              </a:rPr>
              <a:t>Crea un nuevo método </a:t>
            </a:r>
            <a:r>
              <a:rPr lang="es-ES" sz="1000" b="1" dirty="0" err="1">
                <a:ea typeface="+mn-lt"/>
                <a:cs typeface="+mn-lt"/>
              </a:rPr>
              <a:t>signIn</a:t>
            </a:r>
            <a:r>
              <a:rPr lang="es-ES" sz="1000" b="1" dirty="0">
                <a:ea typeface="+mn-lt"/>
                <a:cs typeface="+mn-lt"/>
              </a:rPr>
              <a:t> </a:t>
            </a:r>
            <a:r>
              <a:rPr lang="es-ES" sz="1000" dirty="0">
                <a:ea typeface="+mn-lt"/>
                <a:cs typeface="+mn-lt"/>
              </a:rPr>
              <a:t>que reciba una dirección de</a:t>
            </a:r>
            <a:r>
              <a:rPr lang="es-ES" sz="1000" b="1" dirty="0">
                <a:ea typeface="+mn-lt"/>
                <a:cs typeface="+mn-lt"/>
              </a:rPr>
              <a:t> correo electrónico y contraseña</a:t>
            </a:r>
            <a:r>
              <a:rPr lang="es-ES" sz="1000" dirty="0">
                <a:ea typeface="+mn-lt"/>
                <a:cs typeface="+mn-lt"/>
              </a:rPr>
              <a:t>, los valide y, luego, permita que un usuario acceda con el método </a:t>
            </a:r>
            <a:r>
              <a:rPr lang="es-ES" sz="1000" b="1" dirty="0" err="1">
                <a:ea typeface="+mn-lt"/>
                <a:cs typeface="+mn-lt"/>
              </a:rPr>
              <a:t>signInWithEmailAndPassword</a:t>
            </a:r>
            <a:r>
              <a:rPr lang="es-ES" sz="1000" b="1" dirty="0">
                <a:ea typeface="+mn-lt"/>
                <a:cs typeface="+mn-lt"/>
              </a:rPr>
              <a:t>.</a:t>
            </a:r>
            <a:endParaRPr lang="es-ES" sz="1000" b="1">
              <a:cs typeface="Arial"/>
            </a:endParaRPr>
          </a:p>
          <a:p>
            <a:pPr>
              <a:buNone/>
            </a:pPr>
            <a:endParaRPr lang="es-ES" sz="1000" b="1" dirty="0">
              <a:ea typeface="+mn-lt"/>
              <a:cs typeface="+mn-lt"/>
            </a:endParaRPr>
          </a:p>
          <a:p>
            <a:pPr>
              <a:buNone/>
            </a:pPr>
            <a:r>
              <a:rPr lang="es-ES" sz="900" dirty="0" err="1">
                <a:ea typeface="+mn-lt"/>
                <a:cs typeface="+mn-lt"/>
              </a:rPr>
              <a:t>mAuth.signInWithEmailAndPassword</a:t>
            </a:r>
            <a:r>
              <a:rPr lang="es-ES" sz="900" dirty="0">
                <a:ea typeface="+mn-lt"/>
                <a:cs typeface="+mn-lt"/>
              </a:rPr>
              <a:t>(email, </a:t>
            </a:r>
            <a:r>
              <a:rPr lang="es-ES" sz="900" dirty="0" err="1">
                <a:ea typeface="+mn-lt"/>
                <a:cs typeface="+mn-lt"/>
              </a:rPr>
              <a:t>password</a:t>
            </a:r>
            <a:r>
              <a:rPr lang="es-ES" sz="900" dirty="0">
                <a:ea typeface="+mn-lt"/>
                <a:cs typeface="+mn-lt"/>
              </a:rPr>
              <a:t>)</a:t>
            </a:r>
            <a:endParaRPr lang="es-ES" sz="900"/>
          </a:p>
          <a:p>
            <a:pPr>
              <a:buNone/>
            </a:pPr>
            <a:r>
              <a:rPr lang="es-ES" sz="900" dirty="0">
                <a:ea typeface="+mn-lt"/>
                <a:cs typeface="+mn-lt"/>
              </a:rPr>
              <a:t>        .</a:t>
            </a:r>
            <a:r>
              <a:rPr lang="es-ES" sz="900" dirty="0" err="1">
                <a:ea typeface="+mn-lt"/>
                <a:cs typeface="+mn-lt"/>
              </a:rPr>
              <a:t>addOnCompleteListener</a:t>
            </a:r>
            <a:r>
              <a:rPr lang="es-ES" sz="900" dirty="0">
                <a:ea typeface="+mn-lt"/>
                <a:cs typeface="+mn-lt"/>
              </a:rPr>
              <a:t>(</a:t>
            </a:r>
            <a:r>
              <a:rPr lang="es-ES" sz="900" dirty="0" err="1">
                <a:ea typeface="+mn-lt"/>
                <a:cs typeface="+mn-lt"/>
              </a:rPr>
              <a:t>this</a:t>
            </a:r>
            <a:r>
              <a:rPr lang="es-ES" sz="900" dirty="0">
                <a:ea typeface="+mn-lt"/>
                <a:cs typeface="+mn-lt"/>
              </a:rPr>
              <a:t>, new </a:t>
            </a:r>
            <a:r>
              <a:rPr lang="es-ES" sz="900" dirty="0" err="1">
                <a:ea typeface="+mn-lt"/>
                <a:cs typeface="+mn-lt"/>
              </a:rPr>
              <a:t>OnCompleteListener</a:t>
            </a:r>
            <a:r>
              <a:rPr lang="es-ES" sz="900" dirty="0">
                <a:ea typeface="+mn-lt"/>
                <a:cs typeface="+mn-lt"/>
              </a:rPr>
              <a:t>&lt;</a:t>
            </a:r>
            <a:r>
              <a:rPr lang="es-ES" sz="900" dirty="0" err="1">
                <a:ea typeface="+mn-lt"/>
                <a:cs typeface="+mn-lt"/>
              </a:rPr>
              <a:t>AuthResult</a:t>
            </a:r>
            <a:r>
              <a:rPr lang="es-ES" sz="900" dirty="0">
                <a:ea typeface="+mn-lt"/>
                <a:cs typeface="+mn-lt"/>
              </a:rPr>
              <a:t>&gt;() {</a:t>
            </a:r>
            <a:endParaRPr lang="es-ES" sz="900"/>
          </a:p>
          <a:p>
            <a:pPr>
              <a:buNone/>
            </a:pPr>
            <a:r>
              <a:rPr lang="es-ES" sz="900" dirty="0">
                <a:ea typeface="+mn-lt"/>
                <a:cs typeface="+mn-lt"/>
              </a:rPr>
              <a:t>            @Override</a:t>
            </a:r>
            <a:endParaRPr lang="es-ES" sz="900"/>
          </a:p>
          <a:p>
            <a:pPr>
              <a:buNone/>
            </a:pPr>
            <a:r>
              <a:rPr lang="es-ES" sz="900" dirty="0">
                <a:ea typeface="+mn-lt"/>
                <a:cs typeface="+mn-lt"/>
              </a:rPr>
              <a:t>            </a:t>
            </a:r>
            <a:r>
              <a:rPr lang="es-ES" sz="900" dirty="0" err="1">
                <a:ea typeface="+mn-lt"/>
                <a:cs typeface="+mn-lt"/>
              </a:rPr>
              <a:t>public</a:t>
            </a:r>
            <a:r>
              <a:rPr lang="es-ES" sz="900" dirty="0">
                <a:ea typeface="+mn-lt"/>
                <a:cs typeface="+mn-lt"/>
              </a:rPr>
              <a:t> </a:t>
            </a:r>
            <a:r>
              <a:rPr lang="es-ES" sz="900" dirty="0" err="1">
                <a:ea typeface="+mn-lt"/>
                <a:cs typeface="+mn-lt"/>
              </a:rPr>
              <a:t>void</a:t>
            </a:r>
            <a:r>
              <a:rPr lang="es-ES" sz="900" dirty="0">
                <a:ea typeface="+mn-lt"/>
                <a:cs typeface="+mn-lt"/>
              </a:rPr>
              <a:t> </a:t>
            </a:r>
            <a:r>
              <a:rPr lang="es-ES" sz="900" dirty="0" err="1">
                <a:ea typeface="+mn-lt"/>
                <a:cs typeface="+mn-lt"/>
              </a:rPr>
              <a:t>onComplete</a:t>
            </a:r>
            <a:r>
              <a:rPr lang="es-ES" sz="900" dirty="0">
                <a:ea typeface="+mn-lt"/>
                <a:cs typeface="+mn-lt"/>
              </a:rPr>
              <a:t>(@NonNull </a:t>
            </a:r>
            <a:r>
              <a:rPr lang="es-ES" sz="900" dirty="0" err="1">
                <a:ea typeface="+mn-lt"/>
                <a:cs typeface="+mn-lt"/>
              </a:rPr>
              <a:t>Task</a:t>
            </a:r>
            <a:r>
              <a:rPr lang="es-ES" sz="900" dirty="0">
                <a:ea typeface="+mn-lt"/>
                <a:cs typeface="+mn-lt"/>
              </a:rPr>
              <a:t>&lt;</a:t>
            </a:r>
            <a:r>
              <a:rPr lang="es-ES" sz="900" dirty="0" err="1">
                <a:ea typeface="+mn-lt"/>
                <a:cs typeface="+mn-lt"/>
              </a:rPr>
              <a:t>AuthResult</a:t>
            </a:r>
            <a:r>
              <a:rPr lang="es-ES" sz="900" dirty="0">
                <a:ea typeface="+mn-lt"/>
                <a:cs typeface="+mn-lt"/>
              </a:rPr>
              <a:t>&gt; </a:t>
            </a:r>
            <a:r>
              <a:rPr lang="es-ES" sz="900" dirty="0" err="1">
                <a:ea typeface="+mn-lt"/>
                <a:cs typeface="+mn-lt"/>
              </a:rPr>
              <a:t>task</a:t>
            </a:r>
            <a:r>
              <a:rPr lang="es-ES" sz="900" dirty="0">
                <a:ea typeface="+mn-lt"/>
                <a:cs typeface="+mn-lt"/>
              </a:rPr>
              <a:t>) {</a:t>
            </a:r>
            <a:endParaRPr lang="es-ES" sz="900"/>
          </a:p>
          <a:p>
            <a:pPr>
              <a:buNone/>
            </a:pPr>
            <a:r>
              <a:rPr lang="es-ES" sz="900" dirty="0">
                <a:ea typeface="+mn-lt"/>
                <a:cs typeface="+mn-lt"/>
              </a:rPr>
              <a:t>                </a:t>
            </a:r>
            <a:r>
              <a:rPr lang="es-ES" sz="900" dirty="0" err="1">
                <a:ea typeface="+mn-lt"/>
                <a:cs typeface="+mn-lt"/>
              </a:rPr>
              <a:t>if</a:t>
            </a:r>
            <a:r>
              <a:rPr lang="es-ES" sz="900" dirty="0">
                <a:ea typeface="+mn-lt"/>
                <a:cs typeface="+mn-lt"/>
              </a:rPr>
              <a:t> (</a:t>
            </a:r>
            <a:r>
              <a:rPr lang="es-ES" sz="900" dirty="0" err="1">
                <a:ea typeface="+mn-lt"/>
                <a:cs typeface="+mn-lt"/>
              </a:rPr>
              <a:t>task.isSuccessful</a:t>
            </a:r>
            <a:r>
              <a:rPr lang="es-ES" sz="900" dirty="0">
                <a:ea typeface="+mn-lt"/>
                <a:cs typeface="+mn-lt"/>
              </a:rPr>
              <a:t>()) {</a:t>
            </a:r>
            <a:endParaRPr lang="es-ES" sz="900"/>
          </a:p>
          <a:p>
            <a:pPr>
              <a:buNone/>
            </a:pPr>
            <a:r>
              <a:rPr lang="es-ES" sz="900" dirty="0">
                <a:ea typeface="+mn-lt"/>
                <a:cs typeface="+mn-lt"/>
              </a:rPr>
              <a:t>                  </a:t>
            </a:r>
            <a:r>
              <a:rPr lang="es-ES" sz="900" dirty="0">
                <a:solidFill>
                  <a:srgbClr val="3B61AD"/>
                </a:solidFill>
                <a:ea typeface="+mn-lt"/>
                <a:cs typeface="+mn-lt"/>
              </a:rPr>
              <a:t>  // </a:t>
            </a:r>
            <a:r>
              <a:rPr lang="es-ES" sz="900" dirty="0" err="1">
                <a:solidFill>
                  <a:srgbClr val="3B61AD"/>
                </a:solidFill>
                <a:ea typeface="+mn-lt"/>
                <a:cs typeface="+mn-lt"/>
              </a:rPr>
              <a:t>Sign</a:t>
            </a:r>
            <a:r>
              <a:rPr lang="es-ES" sz="900" dirty="0">
                <a:solidFill>
                  <a:srgbClr val="3B61AD"/>
                </a:solidFill>
                <a:ea typeface="+mn-lt"/>
                <a:cs typeface="+mn-lt"/>
              </a:rPr>
              <a:t> in </a:t>
            </a:r>
            <a:r>
              <a:rPr lang="es-ES" sz="900" dirty="0" err="1">
                <a:solidFill>
                  <a:srgbClr val="3B61AD"/>
                </a:solidFill>
                <a:ea typeface="+mn-lt"/>
                <a:cs typeface="+mn-lt"/>
              </a:rPr>
              <a:t>success</a:t>
            </a:r>
            <a:r>
              <a:rPr lang="es-ES" sz="900" dirty="0">
                <a:solidFill>
                  <a:srgbClr val="3B61AD"/>
                </a:solidFill>
                <a:ea typeface="+mn-lt"/>
                <a:cs typeface="+mn-lt"/>
              </a:rPr>
              <a:t>, </a:t>
            </a:r>
            <a:r>
              <a:rPr lang="es-ES" sz="900" dirty="0" err="1">
                <a:solidFill>
                  <a:srgbClr val="3B61AD"/>
                </a:solidFill>
                <a:ea typeface="+mn-lt"/>
                <a:cs typeface="+mn-lt"/>
              </a:rPr>
              <a:t>update</a:t>
            </a:r>
            <a:r>
              <a:rPr lang="es-ES" sz="900" dirty="0">
                <a:solidFill>
                  <a:srgbClr val="3B61AD"/>
                </a:solidFill>
                <a:ea typeface="+mn-lt"/>
                <a:cs typeface="+mn-lt"/>
              </a:rPr>
              <a:t> UI </a:t>
            </a:r>
            <a:r>
              <a:rPr lang="es-ES" sz="900" dirty="0" err="1">
                <a:solidFill>
                  <a:srgbClr val="3B61AD"/>
                </a:solidFill>
                <a:ea typeface="+mn-lt"/>
                <a:cs typeface="+mn-lt"/>
              </a:rPr>
              <a:t>with</a:t>
            </a:r>
            <a:r>
              <a:rPr lang="es-ES" sz="9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900" dirty="0" err="1">
                <a:solidFill>
                  <a:srgbClr val="3B61AD"/>
                </a:solidFill>
                <a:ea typeface="+mn-lt"/>
                <a:cs typeface="+mn-lt"/>
              </a:rPr>
              <a:t>the</a:t>
            </a:r>
            <a:r>
              <a:rPr lang="es-ES" sz="9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900" dirty="0" err="1">
                <a:solidFill>
                  <a:srgbClr val="3B61AD"/>
                </a:solidFill>
                <a:ea typeface="+mn-lt"/>
                <a:cs typeface="+mn-lt"/>
              </a:rPr>
              <a:t>signed</a:t>
            </a:r>
            <a:r>
              <a:rPr lang="es-ES" sz="900" dirty="0">
                <a:solidFill>
                  <a:srgbClr val="3B61AD"/>
                </a:solidFill>
                <a:ea typeface="+mn-lt"/>
                <a:cs typeface="+mn-lt"/>
              </a:rPr>
              <a:t>-in </a:t>
            </a:r>
            <a:r>
              <a:rPr lang="es-ES" sz="900" dirty="0" err="1">
                <a:solidFill>
                  <a:srgbClr val="3B61AD"/>
                </a:solidFill>
                <a:ea typeface="+mn-lt"/>
                <a:cs typeface="+mn-lt"/>
              </a:rPr>
              <a:t>user's</a:t>
            </a:r>
            <a:r>
              <a:rPr lang="es-ES" sz="9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900" dirty="0" err="1">
                <a:solidFill>
                  <a:srgbClr val="3B61AD"/>
                </a:solidFill>
                <a:ea typeface="+mn-lt"/>
                <a:cs typeface="+mn-lt"/>
              </a:rPr>
              <a:t>information</a:t>
            </a:r>
            <a:endParaRPr lang="es-ES" sz="900" dirty="0">
              <a:solidFill>
                <a:srgbClr val="3B61AD"/>
              </a:solidFill>
            </a:endParaRPr>
          </a:p>
          <a:p>
            <a:pPr>
              <a:buNone/>
            </a:pPr>
            <a:r>
              <a:rPr lang="es-ES" sz="900" dirty="0">
                <a:ea typeface="+mn-lt"/>
                <a:cs typeface="+mn-lt"/>
              </a:rPr>
              <a:t>                    </a:t>
            </a:r>
            <a:r>
              <a:rPr lang="es-ES" sz="900" dirty="0" err="1">
                <a:ea typeface="+mn-lt"/>
                <a:cs typeface="+mn-lt"/>
              </a:rPr>
              <a:t>Log.d</a:t>
            </a:r>
            <a:r>
              <a:rPr lang="es-ES" sz="900" dirty="0">
                <a:ea typeface="+mn-lt"/>
                <a:cs typeface="+mn-lt"/>
              </a:rPr>
              <a:t>(TAG, "</a:t>
            </a:r>
            <a:r>
              <a:rPr lang="es-ES" sz="900" dirty="0" err="1">
                <a:ea typeface="+mn-lt"/>
                <a:cs typeface="+mn-lt"/>
              </a:rPr>
              <a:t>signInWithEmail:success</a:t>
            </a:r>
            <a:r>
              <a:rPr lang="es-ES" sz="900" dirty="0">
                <a:ea typeface="+mn-lt"/>
                <a:cs typeface="+mn-lt"/>
              </a:rPr>
              <a:t>");</a:t>
            </a:r>
            <a:endParaRPr lang="es-ES" sz="900"/>
          </a:p>
          <a:p>
            <a:pPr>
              <a:buNone/>
            </a:pPr>
            <a:r>
              <a:rPr lang="es-ES" sz="900" dirty="0">
                <a:ea typeface="+mn-lt"/>
                <a:cs typeface="+mn-lt"/>
              </a:rPr>
              <a:t>                    </a:t>
            </a:r>
            <a:r>
              <a:rPr lang="es-ES" sz="900" dirty="0" err="1">
                <a:ea typeface="+mn-lt"/>
                <a:cs typeface="+mn-lt"/>
              </a:rPr>
              <a:t>FirebaseUser</a:t>
            </a:r>
            <a:r>
              <a:rPr lang="es-ES" sz="900" dirty="0">
                <a:ea typeface="+mn-lt"/>
                <a:cs typeface="+mn-lt"/>
              </a:rPr>
              <a:t> </a:t>
            </a:r>
            <a:r>
              <a:rPr lang="es-ES" sz="900" dirty="0" err="1">
                <a:ea typeface="+mn-lt"/>
                <a:cs typeface="+mn-lt"/>
              </a:rPr>
              <a:t>user</a:t>
            </a:r>
            <a:r>
              <a:rPr lang="es-ES" sz="900" dirty="0">
                <a:ea typeface="+mn-lt"/>
                <a:cs typeface="+mn-lt"/>
              </a:rPr>
              <a:t> = </a:t>
            </a:r>
            <a:r>
              <a:rPr lang="es-ES" sz="900" dirty="0" err="1">
                <a:ea typeface="+mn-lt"/>
                <a:cs typeface="+mn-lt"/>
              </a:rPr>
              <a:t>mAuth.getCurrentUser</a:t>
            </a:r>
            <a:r>
              <a:rPr lang="es-ES" sz="900" dirty="0">
                <a:ea typeface="+mn-lt"/>
                <a:cs typeface="+mn-lt"/>
              </a:rPr>
              <a:t>();</a:t>
            </a:r>
            <a:endParaRPr lang="es-ES" sz="900"/>
          </a:p>
          <a:p>
            <a:pPr>
              <a:buNone/>
            </a:pPr>
            <a:r>
              <a:rPr lang="es-ES" sz="900" dirty="0">
                <a:ea typeface="+mn-lt"/>
                <a:cs typeface="+mn-lt"/>
              </a:rPr>
              <a:t>                    </a:t>
            </a:r>
            <a:r>
              <a:rPr lang="es-ES" sz="900" dirty="0" err="1">
                <a:ea typeface="+mn-lt"/>
                <a:cs typeface="+mn-lt"/>
              </a:rPr>
              <a:t>updateUI</a:t>
            </a:r>
            <a:r>
              <a:rPr lang="es-ES" sz="900" dirty="0">
                <a:ea typeface="+mn-lt"/>
                <a:cs typeface="+mn-lt"/>
              </a:rPr>
              <a:t>(</a:t>
            </a:r>
            <a:r>
              <a:rPr lang="es-ES" sz="900" dirty="0" err="1">
                <a:ea typeface="+mn-lt"/>
                <a:cs typeface="+mn-lt"/>
              </a:rPr>
              <a:t>user</a:t>
            </a:r>
            <a:r>
              <a:rPr lang="es-ES" sz="900" dirty="0">
                <a:ea typeface="+mn-lt"/>
                <a:cs typeface="+mn-lt"/>
              </a:rPr>
              <a:t>);</a:t>
            </a:r>
            <a:endParaRPr lang="es-ES" sz="900"/>
          </a:p>
          <a:p>
            <a:pPr>
              <a:buNone/>
            </a:pPr>
            <a:r>
              <a:rPr lang="es-ES" sz="900" dirty="0">
                <a:ea typeface="+mn-lt"/>
                <a:cs typeface="+mn-lt"/>
              </a:rPr>
              <a:t>                } </a:t>
            </a:r>
            <a:r>
              <a:rPr lang="es-ES" sz="900" err="1">
                <a:ea typeface="+mn-lt"/>
                <a:cs typeface="+mn-lt"/>
              </a:rPr>
              <a:t>else</a:t>
            </a:r>
            <a:r>
              <a:rPr lang="es-ES" sz="900" dirty="0">
                <a:ea typeface="+mn-lt"/>
                <a:cs typeface="+mn-lt"/>
              </a:rPr>
              <a:t> {</a:t>
            </a:r>
            <a:endParaRPr lang="es-ES" sz="900"/>
          </a:p>
          <a:p>
            <a:pPr>
              <a:buNone/>
            </a:pPr>
            <a:r>
              <a:rPr lang="es-ES" sz="900" dirty="0">
                <a:ea typeface="+mn-lt"/>
                <a:cs typeface="+mn-lt"/>
              </a:rPr>
              <a:t>                 </a:t>
            </a:r>
            <a:r>
              <a:rPr lang="es-ES" sz="900" dirty="0">
                <a:solidFill>
                  <a:srgbClr val="3B61AD"/>
                </a:solidFill>
                <a:ea typeface="+mn-lt"/>
                <a:cs typeface="+mn-lt"/>
              </a:rPr>
              <a:t>   // </a:t>
            </a:r>
            <a:r>
              <a:rPr lang="es-ES" sz="900" err="1">
                <a:solidFill>
                  <a:srgbClr val="3B61AD"/>
                </a:solidFill>
                <a:ea typeface="+mn-lt"/>
                <a:cs typeface="+mn-lt"/>
              </a:rPr>
              <a:t>If</a:t>
            </a:r>
            <a:r>
              <a:rPr lang="es-ES" sz="9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900" err="1">
                <a:solidFill>
                  <a:srgbClr val="3B61AD"/>
                </a:solidFill>
                <a:ea typeface="+mn-lt"/>
                <a:cs typeface="+mn-lt"/>
              </a:rPr>
              <a:t>sign</a:t>
            </a:r>
            <a:r>
              <a:rPr lang="es-ES" sz="900" dirty="0">
                <a:solidFill>
                  <a:srgbClr val="3B61AD"/>
                </a:solidFill>
                <a:ea typeface="+mn-lt"/>
                <a:cs typeface="+mn-lt"/>
              </a:rPr>
              <a:t> in </a:t>
            </a:r>
            <a:r>
              <a:rPr lang="es-ES" sz="900" err="1">
                <a:solidFill>
                  <a:srgbClr val="3B61AD"/>
                </a:solidFill>
                <a:ea typeface="+mn-lt"/>
                <a:cs typeface="+mn-lt"/>
              </a:rPr>
              <a:t>fails</a:t>
            </a:r>
            <a:r>
              <a:rPr lang="es-ES" sz="900" dirty="0">
                <a:solidFill>
                  <a:srgbClr val="3B61AD"/>
                </a:solidFill>
                <a:ea typeface="+mn-lt"/>
                <a:cs typeface="+mn-lt"/>
              </a:rPr>
              <a:t>, </a:t>
            </a:r>
            <a:r>
              <a:rPr lang="es-ES" sz="900" err="1">
                <a:solidFill>
                  <a:srgbClr val="3B61AD"/>
                </a:solidFill>
                <a:ea typeface="+mn-lt"/>
                <a:cs typeface="+mn-lt"/>
              </a:rPr>
              <a:t>display</a:t>
            </a:r>
            <a:r>
              <a:rPr lang="es-ES" sz="900" dirty="0">
                <a:solidFill>
                  <a:srgbClr val="3B61AD"/>
                </a:solidFill>
                <a:ea typeface="+mn-lt"/>
                <a:cs typeface="+mn-lt"/>
              </a:rPr>
              <a:t> a </a:t>
            </a:r>
            <a:r>
              <a:rPr lang="es-ES" sz="900" err="1">
                <a:solidFill>
                  <a:srgbClr val="3B61AD"/>
                </a:solidFill>
                <a:ea typeface="+mn-lt"/>
                <a:cs typeface="+mn-lt"/>
              </a:rPr>
              <a:t>message</a:t>
            </a:r>
            <a:r>
              <a:rPr lang="es-ES" sz="9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900" err="1">
                <a:solidFill>
                  <a:srgbClr val="3B61AD"/>
                </a:solidFill>
                <a:ea typeface="+mn-lt"/>
                <a:cs typeface="+mn-lt"/>
              </a:rPr>
              <a:t>to</a:t>
            </a:r>
            <a:r>
              <a:rPr lang="es-ES" sz="9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900" err="1">
                <a:solidFill>
                  <a:srgbClr val="3B61AD"/>
                </a:solidFill>
                <a:ea typeface="+mn-lt"/>
                <a:cs typeface="+mn-lt"/>
              </a:rPr>
              <a:t>the</a:t>
            </a:r>
            <a:r>
              <a:rPr lang="es-ES" sz="9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900" err="1">
                <a:solidFill>
                  <a:srgbClr val="3B61AD"/>
                </a:solidFill>
                <a:ea typeface="+mn-lt"/>
                <a:cs typeface="+mn-lt"/>
              </a:rPr>
              <a:t>user</a:t>
            </a:r>
            <a:r>
              <a:rPr lang="es-ES" sz="900" dirty="0">
                <a:solidFill>
                  <a:srgbClr val="3B61AD"/>
                </a:solidFill>
                <a:ea typeface="+mn-lt"/>
                <a:cs typeface="+mn-lt"/>
              </a:rPr>
              <a:t>.</a:t>
            </a:r>
            <a:endParaRPr lang="es-ES" sz="900">
              <a:solidFill>
                <a:srgbClr val="3B61AD"/>
              </a:solidFill>
            </a:endParaRPr>
          </a:p>
          <a:p>
            <a:pPr>
              <a:buNone/>
            </a:pPr>
            <a:r>
              <a:rPr lang="es-ES" sz="900" dirty="0">
                <a:ea typeface="+mn-lt"/>
                <a:cs typeface="+mn-lt"/>
              </a:rPr>
              <a:t>                    </a:t>
            </a:r>
            <a:r>
              <a:rPr lang="es-ES" sz="900" err="1">
                <a:ea typeface="+mn-lt"/>
                <a:cs typeface="+mn-lt"/>
              </a:rPr>
              <a:t>Log.w</a:t>
            </a:r>
            <a:r>
              <a:rPr lang="es-ES" sz="900" dirty="0">
                <a:ea typeface="+mn-lt"/>
                <a:cs typeface="+mn-lt"/>
              </a:rPr>
              <a:t>(TAG, "</a:t>
            </a:r>
            <a:r>
              <a:rPr lang="es-ES" sz="900" err="1">
                <a:ea typeface="+mn-lt"/>
                <a:cs typeface="+mn-lt"/>
              </a:rPr>
              <a:t>signInWithEmail:failure</a:t>
            </a:r>
            <a:r>
              <a:rPr lang="es-ES" sz="900" dirty="0">
                <a:ea typeface="+mn-lt"/>
                <a:cs typeface="+mn-lt"/>
              </a:rPr>
              <a:t>", </a:t>
            </a:r>
            <a:r>
              <a:rPr lang="es-ES" sz="900" err="1">
                <a:ea typeface="+mn-lt"/>
                <a:cs typeface="+mn-lt"/>
              </a:rPr>
              <a:t>task.getException</a:t>
            </a:r>
            <a:r>
              <a:rPr lang="es-ES" sz="900" dirty="0">
                <a:ea typeface="+mn-lt"/>
                <a:cs typeface="+mn-lt"/>
              </a:rPr>
              <a:t>());</a:t>
            </a:r>
            <a:endParaRPr lang="es-ES" sz="900"/>
          </a:p>
          <a:p>
            <a:pPr>
              <a:buNone/>
            </a:pPr>
            <a:r>
              <a:rPr lang="es-ES" sz="900" dirty="0">
                <a:ea typeface="+mn-lt"/>
                <a:cs typeface="+mn-lt"/>
              </a:rPr>
              <a:t>                    </a:t>
            </a:r>
            <a:r>
              <a:rPr lang="es-ES" sz="900" err="1">
                <a:ea typeface="+mn-lt"/>
                <a:cs typeface="+mn-lt"/>
              </a:rPr>
              <a:t>Toast.makeText</a:t>
            </a:r>
            <a:r>
              <a:rPr lang="es-ES" sz="900" dirty="0">
                <a:ea typeface="+mn-lt"/>
                <a:cs typeface="+mn-lt"/>
              </a:rPr>
              <a:t>(</a:t>
            </a:r>
            <a:r>
              <a:rPr lang="es-ES" sz="900" err="1">
                <a:ea typeface="+mn-lt"/>
                <a:cs typeface="+mn-lt"/>
              </a:rPr>
              <a:t>EmailPasswordActivity.this</a:t>
            </a:r>
            <a:r>
              <a:rPr lang="es-ES" sz="900" dirty="0">
                <a:ea typeface="+mn-lt"/>
                <a:cs typeface="+mn-lt"/>
              </a:rPr>
              <a:t>, "</a:t>
            </a:r>
            <a:r>
              <a:rPr lang="es-ES" sz="900" err="1">
                <a:ea typeface="+mn-lt"/>
                <a:cs typeface="+mn-lt"/>
              </a:rPr>
              <a:t>Authentication</a:t>
            </a:r>
            <a:r>
              <a:rPr lang="es-ES" sz="900" dirty="0">
                <a:ea typeface="+mn-lt"/>
                <a:cs typeface="+mn-lt"/>
              </a:rPr>
              <a:t> </a:t>
            </a:r>
            <a:r>
              <a:rPr lang="es-ES" sz="900" err="1">
                <a:ea typeface="+mn-lt"/>
                <a:cs typeface="+mn-lt"/>
              </a:rPr>
              <a:t>failed</a:t>
            </a:r>
            <a:r>
              <a:rPr lang="es-ES" sz="900" dirty="0">
                <a:ea typeface="+mn-lt"/>
                <a:cs typeface="+mn-lt"/>
              </a:rPr>
              <a:t>.",</a:t>
            </a:r>
            <a:endParaRPr lang="es-ES" sz="900"/>
          </a:p>
          <a:p>
            <a:pPr>
              <a:buNone/>
            </a:pPr>
            <a:r>
              <a:rPr lang="es-ES" sz="900" dirty="0">
                <a:ea typeface="+mn-lt"/>
                <a:cs typeface="+mn-lt"/>
              </a:rPr>
              <a:t>                            </a:t>
            </a:r>
            <a:r>
              <a:rPr lang="es-ES" sz="900" err="1">
                <a:ea typeface="+mn-lt"/>
                <a:cs typeface="+mn-lt"/>
              </a:rPr>
              <a:t>Toast.LENGTH_SHORT</a:t>
            </a:r>
            <a:r>
              <a:rPr lang="es-ES" sz="900" dirty="0">
                <a:ea typeface="+mn-lt"/>
                <a:cs typeface="+mn-lt"/>
              </a:rPr>
              <a:t>).show();</a:t>
            </a:r>
            <a:endParaRPr lang="es-ES" sz="900"/>
          </a:p>
          <a:p>
            <a:pPr>
              <a:buNone/>
            </a:pPr>
            <a:r>
              <a:rPr lang="es-ES" sz="900" dirty="0">
                <a:ea typeface="+mn-lt"/>
                <a:cs typeface="+mn-lt"/>
              </a:rPr>
              <a:t>                    </a:t>
            </a:r>
            <a:r>
              <a:rPr lang="es-ES" sz="900" err="1">
                <a:ea typeface="+mn-lt"/>
                <a:cs typeface="+mn-lt"/>
              </a:rPr>
              <a:t>updateUI</a:t>
            </a:r>
            <a:r>
              <a:rPr lang="es-ES" sz="900" dirty="0">
                <a:ea typeface="+mn-lt"/>
                <a:cs typeface="+mn-lt"/>
              </a:rPr>
              <a:t>(</a:t>
            </a:r>
            <a:r>
              <a:rPr lang="es-ES" sz="900" err="1">
                <a:ea typeface="+mn-lt"/>
                <a:cs typeface="+mn-lt"/>
              </a:rPr>
              <a:t>null</a:t>
            </a:r>
            <a:r>
              <a:rPr lang="es-ES" sz="900" dirty="0">
                <a:ea typeface="+mn-lt"/>
                <a:cs typeface="+mn-lt"/>
              </a:rPr>
              <a:t>);</a:t>
            </a:r>
            <a:endParaRPr lang="es-ES" sz="900"/>
          </a:p>
          <a:p>
            <a:pPr>
              <a:buNone/>
            </a:pPr>
            <a:r>
              <a:rPr lang="es-ES" sz="900" dirty="0">
                <a:ea typeface="+mn-lt"/>
                <a:cs typeface="+mn-lt"/>
              </a:rPr>
              <a:t>                }</a:t>
            </a:r>
            <a:endParaRPr lang="es-ES" sz="900"/>
          </a:p>
          <a:p>
            <a:pPr>
              <a:buNone/>
            </a:pPr>
            <a:r>
              <a:rPr lang="es-ES" sz="900" dirty="0">
                <a:ea typeface="+mn-lt"/>
                <a:cs typeface="+mn-lt"/>
              </a:rPr>
              <a:t>            }</a:t>
            </a:r>
            <a:endParaRPr lang="es-ES" sz="900"/>
          </a:p>
          <a:p>
            <a:pPr marL="0" indent="0">
              <a:buNone/>
            </a:pPr>
            <a:r>
              <a:rPr lang="es-ES" sz="900" dirty="0">
                <a:ea typeface="+mn-lt"/>
                <a:cs typeface="+mn-lt"/>
              </a:rPr>
              <a:t>        });</a:t>
            </a:r>
            <a:endParaRPr lang="es-ES" sz="900"/>
          </a:p>
        </p:txBody>
      </p:sp>
      <p:pic>
        <p:nvPicPr>
          <p:cNvPr id="7" name="Imagen 7" descr="Pantalla de un celular con la pantalla encendida&#10;&#10;Descripción generada automáticamente">
            <a:extLst>
              <a:ext uri="{FF2B5EF4-FFF2-40B4-BE49-F238E27FC236}">
                <a16:creationId xmlns:a16="http://schemas.microsoft.com/office/drawing/2014/main" id="{D5FE3CCA-5E7B-44DF-9C57-BB4432FA1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530" y="966486"/>
            <a:ext cx="3467091" cy="579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00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26526-F727-4392-B385-81241FCF5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609120"/>
            <a:ext cx="10515240" cy="418477"/>
          </a:xfrm>
        </p:spPr>
        <p:txBody>
          <a:bodyPr/>
          <a:lstStyle/>
          <a:p>
            <a:pPr algn="ctr"/>
            <a:r>
              <a:rPr lang="es-ES" sz="3200" dirty="0">
                <a:solidFill>
                  <a:srgbClr val="EA2E5F"/>
                </a:solidFill>
                <a:ea typeface="+mj-lt"/>
                <a:cs typeface="+mj-lt"/>
              </a:rPr>
              <a:t>Accede a la información del usuario</a:t>
            </a:r>
            <a:endParaRPr lang="es-ES" dirty="0">
              <a:solidFill>
                <a:srgbClr val="EA2E5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21857C-2B2B-4C27-AA9B-193A0DB1488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194966" y="1584767"/>
            <a:ext cx="5094430" cy="4462911"/>
          </a:xfrm>
        </p:spPr>
        <p:txBody>
          <a:bodyPr/>
          <a:lstStyle/>
          <a:p>
            <a:pPr>
              <a:buNone/>
            </a:pPr>
            <a:r>
              <a:rPr lang="es-ES" sz="1200" b="1" dirty="0" err="1">
                <a:ea typeface="+mn-lt"/>
                <a:cs typeface="+mn-lt"/>
              </a:rPr>
              <a:t>FirebaseUser</a:t>
            </a:r>
            <a:r>
              <a:rPr lang="es-ES" sz="1200" b="1" dirty="0">
                <a:ea typeface="+mn-lt"/>
                <a:cs typeface="+mn-lt"/>
              </a:rPr>
              <a:t> </a:t>
            </a:r>
            <a:r>
              <a:rPr lang="es-ES" sz="1200" b="1" dirty="0" err="1">
                <a:ea typeface="+mn-lt"/>
                <a:cs typeface="+mn-lt"/>
              </a:rPr>
              <a:t>user</a:t>
            </a:r>
            <a:r>
              <a:rPr lang="es-ES" sz="1200" b="1" dirty="0">
                <a:ea typeface="+mn-lt"/>
                <a:cs typeface="+mn-lt"/>
              </a:rPr>
              <a:t> = </a:t>
            </a:r>
            <a:r>
              <a:rPr lang="es-ES" sz="1200" b="1" dirty="0" err="1">
                <a:ea typeface="+mn-lt"/>
                <a:cs typeface="+mn-lt"/>
              </a:rPr>
              <a:t>FirebaseAuth.getInstance</a:t>
            </a:r>
            <a:r>
              <a:rPr lang="es-ES" sz="1200" b="1" dirty="0">
                <a:ea typeface="+mn-lt"/>
                <a:cs typeface="+mn-lt"/>
              </a:rPr>
              <a:t>().</a:t>
            </a:r>
            <a:r>
              <a:rPr lang="es-ES" sz="1200" b="1" dirty="0" err="1">
                <a:ea typeface="+mn-lt"/>
                <a:cs typeface="+mn-lt"/>
              </a:rPr>
              <a:t>getCurrentUser</a:t>
            </a:r>
            <a:r>
              <a:rPr lang="es-ES" sz="1200" b="1" dirty="0">
                <a:ea typeface="+mn-lt"/>
                <a:cs typeface="+mn-lt"/>
              </a:rPr>
              <a:t>();</a:t>
            </a:r>
            <a:endParaRPr lang="es-ES" sz="1200" b="1" dirty="0"/>
          </a:p>
          <a:p>
            <a:endParaRPr lang="es-ES" sz="1200" b="1" dirty="0">
              <a:ea typeface="+mn-lt"/>
              <a:cs typeface="+mn-lt"/>
            </a:endParaRPr>
          </a:p>
          <a:p>
            <a:pPr>
              <a:buNone/>
            </a:pPr>
            <a:r>
              <a:rPr lang="es-ES" sz="1200" dirty="0" err="1">
                <a:ea typeface="+mn-lt"/>
                <a:cs typeface="+mn-lt"/>
              </a:rPr>
              <a:t>if</a:t>
            </a:r>
            <a:r>
              <a:rPr lang="es-ES" sz="1200" dirty="0">
                <a:ea typeface="+mn-lt"/>
                <a:cs typeface="+mn-lt"/>
              </a:rPr>
              <a:t> (</a:t>
            </a:r>
            <a:r>
              <a:rPr lang="es-ES" sz="1200" dirty="0" err="1">
                <a:ea typeface="+mn-lt"/>
                <a:cs typeface="+mn-lt"/>
              </a:rPr>
              <a:t>user</a:t>
            </a:r>
            <a:r>
              <a:rPr lang="es-ES" sz="1200" dirty="0">
                <a:ea typeface="+mn-lt"/>
                <a:cs typeface="+mn-lt"/>
              </a:rPr>
              <a:t> != </a:t>
            </a:r>
            <a:r>
              <a:rPr lang="es-ES" sz="1200" dirty="0" err="1">
                <a:ea typeface="+mn-lt"/>
                <a:cs typeface="+mn-lt"/>
              </a:rPr>
              <a:t>null</a:t>
            </a:r>
            <a:r>
              <a:rPr lang="es-ES" sz="1200" dirty="0">
                <a:ea typeface="+mn-lt"/>
                <a:cs typeface="+mn-lt"/>
              </a:rPr>
              <a:t>) {</a:t>
            </a:r>
            <a:endParaRPr lang="es-ES" sz="1200" dirty="0"/>
          </a:p>
          <a:p>
            <a:pPr>
              <a:buNone/>
            </a:pPr>
            <a:r>
              <a:rPr lang="es-ES" sz="1200" dirty="0">
                <a:ea typeface="+mn-lt"/>
                <a:cs typeface="+mn-lt"/>
              </a:rPr>
              <a:t>    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//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Name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, email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address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, and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profile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photo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Url</a:t>
            </a:r>
            <a:endParaRPr lang="es-ES" sz="1200" dirty="0">
              <a:solidFill>
                <a:srgbClr val="3B61AD"/>
              </a:solidFill>
            </a:endParaRPr>
          </a:p>
          <a:p>
            <a:pPr>
              <a:buNone/>
            </a:pPr>
            <a:r>
              <a:rPr lang="es-ES" sz="1200" dirty="0">
                <a:ea typeface="+mn-lt"/>
                <a:cs typeface="+mn-lt"/>
              </a:rPr>
              <a:t>    </a:t>
            </a:r>
            <a:r>
              <a:rPr lang="es-ES" sz="1200" dirty="0" err="1">
                <a:ea typeface="+mn-lt"/>
                <a:cs typeface="+mn-lt"/>
              </a:rPr>
              <a:t>String</a:t>
            </a:r>
            <a:r>
              <a:rPr lang="es-ES" sz="1200" dirty="0">
                <a:ea typeface="+mn-lt"/>
                <a:cs typeface="+mn-lt"/>
              </a:rPr>
              <a:t> </a:t>
            </a:r>
            <a:r>
              <a:rPr lang="es-ES" sz="1200" dirty="0" err="1">
                <a:ea typeface="+mn-lt"/>
                <a:cs typeface="+mn-lt"/>
              </a:rPr>
              <a:t>name</a:t>
            </a:r>
            <a:r>
              <a:rPr lang="es-ES" sz="1200" dirty="0">
                <a:ea typeface="+mn-lt"/>
                <a:cs typeface="+mn-lt"/>
              </a:rPr>
              <a:t> = </a:t>
            </a:r>
            <a:r>
              <a:rPr lang="es-ES" sz="1200" dirty="0" err="1">
                <a:ea typeface="+mn-lt"/>
                <a:cs typeface="+mn-lt"/>
              </a:rPr>
              <a:t>user.getDisplayName</a:t>
            </a:r>
            <a:r>
              <a:rPr lang="es-ES" sz="1200" dirty="0">
                <a:ea typeface="+mn-lt"/>
                <a:cs typeface="+mn-lt"/>
              </a:rPr>
              <a:t>();</a:t>
            </a:r>
            <a:endParaRPr lang="es-ES" sz="1200" dirty="0"/>
          </a:p>
          <a:p>
            <a:pPr>
              <a:buNone/>
            </a:pPr>
            <a:r>
              <a:rPr lang="es-ES" sz="1200" dirty="0">
                <a:ea typeface="+mn-lt"/>
                <a:cs typeface="+mn-lt"/>
              </a:rPr>
              <a:t>    </a:t>
            </a:r>
            <a:r>
              <a:rPr lang="es-ES" sz="1200" dirty="0" err="1">
                <a:ea typeface="+mn-lt"/>
                <a:cs typeface="+mn-lt"/>
              </a:rPr>
              <a:t>String</a:t>
            </a:r>
            <a:r>
              <a:rPr lang="es-ES" sz="1200" dirty="0">
                <a:ea typeface="+mn-lt"/>
                <a:cs typeface="+mn-lt"/>
              </a:rPr>
              <a:t> email = </a:t>
            </a:r>
            <a:r>
              <a:rPr lang="es-ES" sz="1200" dirty="0" err="1">
                <a:ea typeface="+mn-lt"/>
                <a:cs typeface="+mn-lt"/>
              </a:rPr>
              <a:t>user.getEmail</a:t>
            </a:r>
            <a:r>
              <a:rPr lang="es-ES" sz="1200" dirty="0">
                <a:ea typeface="+mn-lt"/>
                <a:cs typeface="+mn-lt"/>
              </a:rPr>
              <a:t>();</a:t>
            </a:r>
            <a:endParaRPr lang="es-ES" sz="1200" dirty="0"/>
          </a:p>
          <a:p>
            <a:pPr>
              <a:buNone/>
            </a:pPr>
            <a:r>
              <a:rPr lang="es-ES" sz="1200" dirty="0">
                <a:ea typeface="+mn-lt"/>
                <a:cs typeface="+mn-lt"/>
              </a:rPr>
              <a:t>    Uri </a:t>
            </a:r>
            <a:r>
              <a:rPr lang="es-ES" sz="1200" dirty="0" err="1">
                <a:ea typeface="+mn-lt"/>
                <a:cs typeface="+mn-lt"/>
              </a:rPr>
              <a:t>photoUrl</a:t>
            </a:r>
            <a:r>
              <a:rPr lang="es-ES" sz="1200" dirty="0">
                <a:ea typeface="+mn-lt"/>
                <a:cs typeface="+mn-lt"/>
              </a:rPr>
              <a:t> = </a:t>
            </a:r>
            <a:r>
              <a:rPr lang="es-ES" sz="1200" dirty="0" err="1">
                <a:ea typeface="+mn-lt"/>
                <a:cs typeface="+mn-lt"/>
              </a:rPr>
              <a:t>user.getPhotoUrl</a:t>
            </a:r>
            <a:r>
              <a:rPr lang="es-ES" sz="1200" dirty="0">
                <a:ea typeface="+mn-lt"/>
                <a:cs typeface="+mn-lt"/>
              </a:rPr>
              <a:t>();</a:t>
            </a:r>
            <a:endParaRPr lang="es-ES" sz="1200" dirty="0"/>
          </a:p>
          <a:p>
            <a:pPr>
              <a:buNone/>
            </a:pPr>
            <a:endParaRPr lang="es-ES" sz="1200" dirty="0"/>
          </a:p>
          <a:p>
            <a:pPr>
              <a:buNone/>
            </a:pPr>
            <a:r>
              <a:rPr lang="es-ES" sz="1200" dirty="0">
                <a:ea typeface="+mn-lt"/>
                <a:cs typeface="+mn-lt"/>
              </a:rPr>
              <a:t>  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  //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Check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if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user's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 email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is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verified</a:t>
            </a:r>
            <a:endParaRPr lang="es-ES" sz="1200" dirty="0" err="1">
              <a:solidFill>
                <a:srgbClr val="3B61AD"/>
              </a:solidFill>
            </a:endParaRPr>
          </a:p>
          <a:p>
            <a:pPr>
              <a:buNone/>
            </a:pPr>
            <a:r>
              <a:rPr lang="es-ES" sz="1200" dirty="0">
                <a:ea typeface="+mn-lt"/>
                <a:cs typeface="+mn-lt"/>
              </a:rPr>
              <a:t>    </a:t>
            </a:r>
            <a:r>
              <a:rPr lang="es-ES" sz="1200" dirty="0" err="1">
                <a:ea typeface="+mn-lt"/>
                <a:cs typeface="+mn-lt"/>
              </a:rPr>
              <a:t>boolean</a:t>
            </a:r>
            <a:r>
              <a:rPr lang="es-ES" sz="1200" dirty="0">
                <a:ea typeface="+mn-lt"/>
                <a:cs typeface="+mn-lt"/>
              </a:rPr>
              <a:t> </a:t>
            </a:r>
            <a:r>
              <a:rPr lang="es-ES" sz="1200" dirty="0" err="1">
                <a:ea typeface="+mn-lt"/>
                <a:cs typeface="+mn-lt"/>
              </a:rPr>
              <a:t>emailVerified</a:t>
            </a:r>
            <a:r>
              <a:rPr lang="es-ES" sz="1200" dirty="0">
                <a:ea typeface="+mn-lt"/>
                <a:cs typeface="+mn-lt"/>
              </a:rPr>
              <a:t> = </a:t>
            </a:r>
            <a:r>
              <a:rPr lang="es-ES" sz="1200" dirty="0" err="1">
                <a:ea typeface="+mn-lt"/>
                <a:cs typeface="+mn-lt"/>
              </a:rPr>
              <a:t>user.isEmailVerified</a:t>
            </a:r>
            <a:r>
              <a:rPr lang="es-ES" sz="1200" dirty="0">
                <a:ea typeface="+mn-lt"/>
                <a:cs typeface="+mn-lt"/>
              </a:rPr>
              <a:t>();</a:t>
            </a:r>
            <a:endParaRPr lang="es-ES" sz="1200" dirty="0"/>
          </a:p>
          <a:p>
            <a:pPr>
              <a:buNone/>
            </a:pPr>
            <a:endParaRPr lang="es-ES" sz="1200" dirty="0"/>
          </a:p>
          <a:p>
            <a:pPr>
              <a:buNone/>
            </a:pPr>
            <a:r>
              <a:rPr lang="es-ES" sz="1200" dirty="0">
                <a:ea typeface="+mn-lt"/>
                <a:cs typeface="+mn-lt"/>
              </a:rPr>
              <a:t> 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   //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The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user's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 ID,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unique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to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the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Firebase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project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. Do NOT use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this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value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to</a:t>
            </a:r>
            <a:endParaRPr lang="es-ES" sz="1200">
              <a:solidFill>
                <a:srgbClr val="3B61AD"/>
              </a:solidFill>
            </a:endParaRPr>
          </a:p>
          <a:p>
            <a:pPr>
              <a:buNone/>
            </a:pP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    //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authenticate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with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your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backend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 server,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if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you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have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one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. Use</a:t>
            </a:r>
            <a:endParaRPr lang="es-ES" sz="1200">
              <a:solidFill>
                <a:srgbClr val="3B61AD"/>
              </a:solidFill>
            </a:endParaRPr>
          </a:p>
          <a:p>
            <a:pPr>
              <a:buNone/>
            </a:pP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    //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FirebaseUser.getIdToken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() </a:t>
            </a:r>
            <a:r>
              <a:rPr lang="es-ES" sz="1200" dirty="0" err="1">
                <a:solidFill>
                  <a:srgbClr val="3B61AD"/>
                </a:solidFill>
                <a:ea typeface="+mn-lt"/>
                <a:cs typeface="+mn-lt"/>
              </a:rPr>
              <a:t>instead</a:t>
            </a:r>
            <a:r>
              <a:rPr lang="es-ES" sz="1200" dirty="0">
                <a:solidFill>
                  <a:srgbClr val="3B61AD"/>
                </a:solidFill>
                <a:ea typeface="+mn-lt"/>
                <a:cs typeface="+mn-lt"/>
              </a:rPr>
              <a:t>.</a:t>
            </a:r>
            <a:endParaRPr lang="es-ES" sz="1200" dirty="0">
              <a:solidFill>
                <a:srgbClr val="3B61AD"/>
              </a:solidFill>
            </a:endParaRPr>
          </a:p>
          <a:p>
            <a:pPr>
              <a:buNone/>
            </a:pPr>
            <a:r>
              <a:rPr lang="es-ES" sz="1200" dirty="0">
                <a:ea typeface="+mn-lt"/>
                <a:cs typeface="+mn-lt"/>
              </a:rPr>
              <a:t>    </a:t>
            </a:r>
            <a:r>
              <a:rPr lang="es-ES" sz="1200" dirty="0" err="1">
                <a:ea typeface="+mn-lt"/>
                <a:cs typeface="+mn-lt"/>
              </a:rPr>
              <a:t>String</a:t>
            </a:r>
            <a:r>
              <a:rPr lang="es-ES" sz="1200" dirty="0">
                <a:ea typeface="+mn-lt"/>
                <a:cs typeface="+mn-lt"/>
              </a:rPr>
              <a:t> </a:t>
            </a:r>
            <a:r>
              <a:rPr lang="es-ES" sz="1200" dirty="0" err="1">
                <a:ea typeface="+mn-lt"/>
                <a:cs typeface="+mn-lt"/>
              </a:rPr>
              <a:t>uid</a:t>
            </a:r>
            <a:r>
              <a:rPr lang="es-ES" sz="1200" dirty="0">
                <a:ea typeface="+mn-lt"/>
                <a:cs typeface="+mn-lt"/>
              </a:rPr>
              <a:t> = </a:t>
            </a:r>
            <a:r>
              <a:rPr lang="es-ES" sz="1200" dirty="0" err="1">
                <a:ea typeface="+mn-lt"/>
                <a:cs typeface="+mn-lt"/>
              </a:rPr>
              <a:t>user.getUid</a:t>
            </a:r>
            <a:r>
              <a:rPr lang="es-ES" sz="1200" dirty="0">
                <a:ea typeface="+mn-lt"/>
                <a:cs typeface="+mn-lt"/>
              </a:rPr>
              <a:t>();</a:t>
            </a:r>
            <a:endParaRPr lang="es-ES" sz="1200" dirty="0"/>
          </a:p>
          <a:p>
            <a:pPr marL="0" indent="0">
              <a:buNone/>
            </a:pPr>
            <a:r>
              <a:rPr lang="es-ES" sz="1200" dirty="0">
                <a:ea typeface="+mn-lt"/>
                <a:cs typeface="+mn-lt"/>
              </a:rPr>
              <a:t>}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928489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21EA8-2288-436C-BF31-6986C6D84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847" y="690594"/>
            <a:ext cx="10515240" cy="693258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EA2E5F"/>
                </a:solidFill>
                <a:ea typeface="+mj-lt"/>
                <a:cs typeface="+mj-lt"/>
              </a:rPr>
              <a:t>Integración de base de datos </a:t>
            </a:r>
            <a:r>
              <a:rPr lang="es-ES" dirty="0" err="1">
                <a:solidFill>
                  <a:srgbClr val="EA2E5F"/>
                </a:solidFill>
                <a:ea typeface="+mj-lt"/>
                <a:cs typeface="+mj-lt"/>
              </a:rPr>
              <a:t>RealTime</a:t>
            </a:r>
            <a:endParaRPr lang="es-ES">
              <a:solidFill>
                <a:srgbClr val="EA2E5F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0CA2DE9-9C5A-4D78-B658-D5E2F13468F6}"/>
              </a:ext>
            </a:extLst>
          </p:cNvPr>
          <p:cNvSpPr txBox="1"/>
          <p:nvPr/>
        </p:nvSpPr>
        <p:spPr>
          <a:xfrm>
            <a:off x="657447" y="1889051"/>
            <a:ext cx="1141759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Realtime Database en el </a:t>
            </a:r>
            <a:r>
              <a:rPr lang="es-ES" b="1">
                <a:ea typeface="+mn-lt"/>
                <a:cs typeface="+mn-lt"/>
              </a:rPr>
              <a:t>archivo Gradle (generalmente </a:t>
            </a:r>
            <a:r>
              <a:rPr lang="es-ES" b="1">
                <a:latin typeface="Consolas"/>
              </a:rPr>
              <a:t>app/build.gradle</a:t>
            </a:r>
            <a:r>
              <a:rPr lang="es-ES" b="1">
                <a:ea typeface="+mn-lt"/>
                <a:cs typeface="+mn-lt"/>
              </a:rPr>
              <a:t>) de tu módulo (nivel de app)</a:t>
            </a:r>
            <a:r>
              <a:rPr lang="es-ES">
                <a:ea typeface="+mn-lt"/>
                <a:cs typeface="+mn-lt"/>
              </a:rPr>
              <a:t>.</a:t>
            </a:r>
          </a:p>
          <a:p>
            <a:endParaRPr lang="es-ES" dirty="0">
              <a:cs typeface="Arial"/>
            </a:endParaRPr>
          </a:p>
          <a:p>
            <a:r>
              <a:rPr lang="es-ES" b="1">
                <a:ea typeface="+mn-lt"/>
                <a:cs typeface="+mn-lt"/>
              </a:rPr>
              <a:t>dependencies {</a:t>
            </a:r>
            <a:endParaRPr lang="es-ES" b="1"/>
          </a:p>
          <a:p>
            <a:r>
              <a:rPr lang="es-ES" dirty="0">
                <a:ea typeface="+mn-lt"/>
                <a:cs typeface="+mn-lt"/>
              </a:rPr>
              <a:t>  </a:t>
            </a:r>
            <a:r>
              <a:rPr lang="es-ES">
                <a:solidFill>
                  <a:srgbClr val="3B61AD"/>
                </a:solidFill>
                <a:ea typeface="+mn-lt"/>
                <a:cs typeface="+mn-lt"/>
              </a:rPr>
              <a:t>  // Import the BoM for the Firebase platform</a:t>
            </a:r>
            <a:endParaRPr lang="es-ES">
              <a:solidFill>
                <a:srgbClr val="3B61AD"/>
              </a:solidFill>
            </a:endParaRPr>
          </a:p>
          <a:p>
            <a:r>
              <a:rPr lang="es-ES">
                <a:ea typeface="+mn-lt"/>
                <a:cs typeface="+mn-lt"/>
              </a:rPr>
              <a:t>    i</a:t>
            </a:r>
            <a:r>
              <a:rPr lang="es-ES">
                <a:solidFill>
                  <a:srgbClr val="EA2E5F"/>
                </a:solidFill>
                <a:ea typeface="+mn-lt"/>
                <a:cs typeface="+mn-lt"/>
              </a:rPr>
              <a:t>mplementation platform('com.google.firebase:firebase-bom:29.0.0')</a:t>
            </a:r>
            <a:endParaRPr lang="es-ES">
              <a:solidFill>
                <a:srgbClr val="EA2E5F"/>
              </a:solidFill>
            </a:endParaRPr>
          </a:p>
          <a:p>
            <a:endParaRPr lang="es-ES"/>
          </a:p>
          <a:p>
            <a:r>
              <a:rPr lang="es-ES" dirty="0">
                <a:ea typeface="+mn-lt"/>
                <a:cs typeface="+mn-lt"/>
              </a:rPr>
              <a:t>    </a:t>
            </a:r>
            <a:r>
              <a:rPr lang="es-ES">
                <a:solidFill>
                  <a:srgbClr val="3B61AD"/>
                </a:solidFill>
                <a:ea typeface="+mn-lt"/>
                <a:cs typeface="+mn-lt"/>
              </a:rPr>
              <a:t>// Declare the dependency for the Realtime Database library</a:t>
            </a:r>
            <a:endParaRPr lang="es-ES">
              <a:solidFill>
                <a:srgbClr val="3B61AD"/>
              </a:solidFill>
            </a:endParaRPr>
          </a:p>
          <a:p>
            <a:r>
              <a:rPr lang="es-ES">
                <a:solidFill>
                  <a:srgbClr val="3B61AD"/>
                </a:solidFill>
                <a:ea typeface="+mn-lt"/>
                <a:cs typeface="+mn-lt"/>
              </a:rPr>
              <a:t>    // When using the BoM, you don't specify versions in Firebase library dependencies</a:t>
            </a:r>
            <a:endParaRPr lang="es-ES">
              <a:solidFill>
                <a:srgbClr val="3B61AD"/>
              </a:solidFill>
            </a:endParaRPr>
          </a:p>
          <a:p>
            <a:r>
              <a:rPr lang="es-ES" dirty="0">
                <a:ea typeface="+mn-lt"/>
                <a:cs typeface="+mn-lt"/>
              </a:rPr>
              <a:t>   </a:t>
            </a:r>
            <a:r>
              <a:rPr lang="es-ES">
                <a:solidFill>
                  <a:srgbClr val="EA2E5F"/>
                </a:solidFill>
                <a:ea typeface="+mn-lt"/>
                <a:cs typeface="+mn-lt"/>
              </a:rPr>
              <a:t> implementation 'com.google.firebase:firebase-database'</a:t>
            </a:r>
            <a:endParaRPr lang="es-ES">
              <a:solidFill>
                <a:srgbClr val="EA2E5F"/>
              </a:solidFill>
            </a:endParaRPr>
          </a:p>
          <a:p>
            <a:r>
              <a:rPr lang="es-ES" b="1">
                <a:ea typeface="+mn-lt"/>
                <a:cs typeface="+mn-lt"/>
              </a:rPr>
              <a:t>}</a:t>
            </a:r>
            <a:endParaRPr lang="es-ES" b="1"/>
          </a:p>
        </p:txBody>
      </p:sp>
    </p:spTree>
    <p:extLst>
      <p:ext uri="{BB962C8B-B14F-4D97-AF65-F5344CB8AC3E}">
        <p14:creationId xmlns:p14="http://schemas.microsoft.com/office/powerpoint/2010/main" val="3471491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2D1B30D-CD3B-4CDC-96EF-093BC2B2BAF2}"/>
              </a:ext>
            </a:extLst>
          </p:cNvPr>
          <p:cNvSpPr txBox="1"/>
          <p:nvPr/>
        </p:nvSpPr>
        <p:spPr>
          <a:xfrm>
            <a:off x="232145" y="816935"/>
            <a:ext cx="1177201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>
                <a:solidFill>
                  <a:srgbClr val="EA2E5F"/>
                </a:solidFill>
                <a:ea typeface="+mn-lt"/>
                <a:cs typeface="+mn-lt"/>
              </a:rPr>
              <a:t>Realiza operaciones de escritura en tu base de datos</a:t>
            </a:r>
            <a:endParaRPr lang="es-ES" sz="2800">
              <a:solidFill>
                <a:srgbClr val="EA2E5F"/>
              </a:solidFill>
            </a:endParaRPr>
          </a:p>
          <a:p>
            <a:pPr algn="ctr"/>
            <a:endParaRPr lang="es-ES" sz="2800" dirty="0">
              <a:solidFill>
                <a:srgbClr val="EA2E5F"/>
              </a:solidFill>
              <a:ea typeface="+mn-lt"/>
              <a:cs typeface="+mn-lt"/>
            </a:endParaRPr>
          </a:p>
          <a:p>
            <a:endParaRPr lang="es-ES" dirty="0">
              <a:solidFill>
                <a:srgbClr val="EA2E5F"/>
              </a:solidFill>
              <a:ea typeface="+mn-lt"/>
              <a:cs typeface="+mn-lt"/>
            </a:endParaRPr>
          </a:p>
          <a:p>
            <a:r>
              <a:rPr lang="es-ES" sz="1600">
                <a:ea typeface="+mn-lt"/>
                <a:cs typeface="+mn-lt"/>
              </a:rPr>
              <a:t>Recupera una instancia de tu base de datos con </a:t>
            </a:r>
            <a:r>
              <a:rPr lang="es-ES" sz="1600" b="1">
                <a:ea typeface="+mn-lt"/>
                <a:cs typeface="+mn-lt"/>
              </a:rPr>
              <a:t>getInstance()</a:t>
            </a:r>
            <a:r>
              <a:rPr lang="es-ES" sz="1600">
                <a:ea typeface="+mn-lt"/>
                <a:cs typeface="+mn-lt"/>
              </a:rPr>
              <a:t> y haz referencia a la ubicación en la que quieras escribir.</a:t>
            </a:r>
            <a:endParaRPr lang="es-ES" sz="160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B9C7A34-7C9C-4910-864B-B2BF16AC252F}"/>
              </a:ext>
            </a:extLst>
          </p:cNvPr>
          <p:cNvSpPr txBox="1"/>
          <p:nvPr/>
        </p:nvSpPr>
        <p:spPr>
          <a:xfrm>
            <a:off x="1314229" y="3033159"/>
            <a:ext cx="1084166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rgbClr val="3B61AD"/>
                </a:solidFill>
                <a:latin typeface="Consolas"/>
              </a:rPr>
              <a:t>// Write a message to the database</a:t>
            </a:r>
            <a:br>
              <a:rPr lang="es-ES" dirty="0">
                <a:latin typeface="Consolas"/>
              </a:rPr>
            </a:br>
            <a:r>
              <a:rPr lang="es-ES" b="1">
                <a:latin typeface="Consolas"/>
              </a:rPr>
              <a:t>FirebaseDatabase</a:t>
            </a:r>
            <a:r>
              <a:rPr lang="es-ES">
                <a:latin typeface="Consolas"/>
              </a:rPr>
              <a:t> database = </a:t>
            </a:r>
            <a:r>
              <a:rPr lang="es-ES" b="1">
                <a:latin typeface="Consolas"/>
              </a:rPr>
              <a:t>FirebaseDatabase.getInstance()</a:t>
            </a:r>
            <a:r>
              <a:rPr lang="es-ES">
                <a:latin typeface="Consolas"/>
              </a:rPr>
              <a:t>;</a:t>
            </a:r>
            <a:br>
              <a:rPr lang="es-ES" dirty="0">
                <a:latin typeface="Consolas"/>
              </a:rPr>
            </a:br>
            <a:r>
              <a:rPr lang="es-ES" b="1">
                <a:latin typeface="Consolas"/>
              </a:rPr>
              <a:t>DatabaseReference</a:t>
            </a:r>
            <a:r>
              <a:rPr lang="es-ES">
                <a:latin typeface="Consolas"/>
              </a:rPr>
              <a:t> myRef = database.</a:t>
            </a:r>
            <a:r>
              <a:rPr lang="es-ES" b="1">
                <a:latin typeface="Consolas"/>
              </a:rPr>
              <a:t>getReference("message");</a:t>
            </a:r>
            <a:br>
              <a:rPr lang="es-ES" b="1" dirty="0">
                <a:latin typeface="Consolas"/>
              </a:rPr>
            </a:br>
            <a:br>
              <a:rPr lang="es-ES" b="1" dirty="0">
                <a:latin typeface="Consolas"/>
              </a:rPr>
            </a:br>
            <a:r>
              <a:rPr lang="es-ES" b="1">
                <a:latin typeface="Consolas"/>
              </a:rPr>
              <a:t>myRef.setValue("Hello, World!");</a:t>
            </a:r>
            <a:endParaRPr lang="es-ES" b="1"/>
          </a:p>
        </p:txBody>
      </p:sp>
    </p:spTree>
    <p:extLst>
      <p:ext uri="{BB962C8B-B14F-4D97-AF65-F5344CB8AC3E}">
        <p14:creationId xmlns:p14="http://schemas.microsoft.com/office/powerpoint/2010/main" val="3900316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C09F8-ED35-40AB-A072-681D35880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609120"/>
            <a:ext cx="10515240" cy="572021"/>
          </a:xfrm>
        </p:spPr>
        <p:txBody>
          <a:bodyPr/>
          <a:lstStyle/>
          <a:p>
            <a:pPr algn="ctr"/>
            <a:r>
              <a:rPr lang="es-ES" sz="2800">
                <a:solidFill>
                  <a:srgbClr val="EA2E5F"/>
                </a:solidFill>
                <a:ea typeface="+mj-lt"/>
                <a:cs typeface="+mj-lt"/>
              </a:rPr>
              <a:t>Realiza operaciones de lectura desde la base de datos</a:t>
            </a:r>
            <a:endParaRPr lang="es-ES" sz="2800">
              <a:solidFill>
                <a:srgbClr val="EA2E5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2F116B4-53F9-4B09-BD9D-4E73802FB7C0}"/>
              </a:ext>
            </a:extLst>
          </p:cNvPr>
          <p:cNvSpPr txBox="1"/>
          <p:nvPr/>
        </p:nvSpPr>
        <p:spPr>
          <a:xfrm>
            <a:off x="1215008" y="1230351"/>
            <a:ext cx="5310574" cy="52168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ES"/>
          </a:p>
          <a:p>
            <a:r>
              <a:rPr lang="es-ES" dirty="0">
                <a:ea typeface="+mn-lt"/>
                <a:cs typeface="+mn-lt"/>
              </a:rPr>
              <a:t> </a:t>
            </a:r>
            <a:r>
              <a:rPr lang="es-ES" sz="1100">
                <a:ea typeface="+mn-lt"/>
                <a:cs typeface="+mn-lt"/>
              </a:rPr>
              <a:t>   public void basicReadWrite() {</a:t>
            </a:r>
            <a:endParaRPr lang="es-ES" sz="1100" dirty="0"/>
          </a:p>
          <a:p>
            <a:r>
              <a:rPr lang="es-ES" sz="1100" dirty="0">
                <a:ea typeface="+mn-lt"/>
                <a:cs typeface="+mn-lt"/>
              </a:rPr>
              <a:t>  </a:t>
            </a:r>
            <a:r>
              <a:rPr lang="es-ES" sz="1100">
                <a:solidFill>
                  <a:srgbClr val="3B61AD"/>
                </a:solidFill>
                <a:ea typeface="+mn-lt"/>
                <a:cs typeface="+mn-lt"/>
              </a:rPr>
              <a:t>      // [START write_message]</a:t>
            </a:r>
            <a:endParaRPr lang="es-ES" sz="1100">
              <a:solidFill>
                <a:srgbClr val="3B61AD"/>
              </a:solidFill>
            </a:endParaRPr>
          </a:p>
          <a:p>
            <a:r>
              <a:rPr lang="es-ES" sz="1100">
                <a:solidFill>
                  <a:srgbClr val="3B61AD"/>
                </a:solidFill>
                <a:ea typeface="+mn-lt"/>
                <a:cs typeface="+mn-lt"/>
              </a:rPr>
              <a:t>        // Write a message to the database</a:t>
            </a:r>
            <a:endParaRPr lang="es-ES" sz="1100" dirty="0">
              <a:solidFill>
                <a:srgbClr val="3B61AD"/>
              </a:solidFill>
            </a:endParaRPr>
          </a:p>
          <a:p>
            <a:r>
              <a:rPr lang="es-ES" sz="1100">
                <a:ea typeface="+mn-lt"/>
                <a:cs typeface="+mn-lt"/>
              </a:rPr>
              <a:t>        FirebaseDatabase database = FirebaseDatabase.getInstance();</a:t>
            </a:r>
            <a:endParaRPr lang="es-ES" sz="1100" dirty="0"/>
          </a:p>
          <a:p>
            <a:r>
              <a:rPr lang="es-ES" sz="1100">
                <a:ea typeface="+mn-lt"/>
                <a:cs typeface="+mn-lt"/>
              </a:rPr>
              <a:t>        DatabaseReference myRef = database.getReference("message");</a:t>
            </a:r>
            <a:endParaRPr lang="es-ES" sz="1100" dirty="0"/>
          </a:p>
          <a:p>
            <a:endParaRPr lang="es-ES" sz="1100" dirty="0"/>
          </a:p>
          <a:p>
            <a:r>
              <a:rPr lang="es-ES" sz="1100">
                <a:ea typeface="+mn-lt"/>
                <a:cs typeface="+mn-lt"/>
              </a:rPr>
              <a:t>        myRef.setValue("Hello, World!");</a:t>
            </a:r>
            <a:endParaRPr lang="es-ES" sz="1100" dirty="0"/>
          </a:p>
          <a:p>
            <a:r>
              <a:rPr lang="es-ES" sz="1100" dirty="0">
                <a:ea typeface="+mn-lt"/>
                <a:cs typeface="+mn-lt"/>
              </a:rPr>
              <a:t>      </a:t>
            </a:r>
            <a:r>
              <a:rPr lang="es-ES" sz="1100">
                <a:solidFill>
                  <a:srgbClr val="3B61AD"/>
                </a:solidFill>
                <a:ea typeface="+mn-lt"/>
                <a:cs typeface="+mn-lt"/>
              </a:rPr>
              <a:t>  // [END write_message]</a:t>
            </a:r>
            <a:endParaRPr lang="es-ES" sz="1100">
              <a:solidFill>
                <a:srgbClr val="3B61AD"/>
              </a:solidFill>
            </a:endParaRPr>
          </a:p>
          <a:p>
            <a:endParaRPr lang="es-ES" sz="1100" dirty="0"/>
          </a:p>
          <a:p>
            <a:r>
              <a:rPr lang="es-ES" sz="1100" dirty="0">
                <a:ea typeface="+mn-lt"/>
                <a:cs typeface="+mn-lt"/>
              </a:rPr>
              <a:t>       </a:t>
            </a:r>
            <a:r>
              <a:rPr lang="es-ES" sz="1100">
                <a:solidFill>
                  <a:srgbClr val="3B61AD"/>
                </a:solidFill>
                <a:ea typeface="+mn-lt"/>
                <a:cs typeface="+mn-lt"/>
              </a:rPr>
              <a:t> // [START read_message]</a:t>
            </a:r>
            <a:endParaRPr lang="es-ES" sz="1100">
              <a:solidFill>
                <a:srgbClr val="3B61AD"/>
              </a:solidFill>
            </a:endParaRPr>
          </a:p>
          <a:p>
            <a:r>
              <a:rPr lang="es-ES" sz="1100">
                <a:solidFill>
                  <a:srgbClr val="3B61AD"/>
                </a:solidFill>
                <a:ea typeface="+mn-lt"/>
                <a:cs typeface="+mn-lt"/>
              </a:rPr>
              <a:t>        // Read from the database</a:t>
            </a:r>
            <a:endParaRPr lang="es-ES" sz="1100">
              <a:solidFill>
                <a:srgbClr val="3B61AD"/>
              </a:solidFill>
            </a:endParaRPr>
          </a:p>
          <a:p>
            <a:r>
              <a:rPr lang="es-ES" sz="1100">
                <a:ea typeface="+mn-lt"/>
                <a:cs typeface="+mn-lt"/>
              </a:rPr>
              <a:t>        myRef.addValueEventListener(new ValueEventListener() {</a:t>
            </a:r>
            <a:endParaRPr lang="es-ES" sz="1100" dirty="0"/>
          </a:p>
          <a:p>
            <a:r>
              <a:rPr lang="es-ES" sz="1100">
                <a:ea typeface="+mn-lt"/>
                <a:cs typeface="+mn-lt"/>
              </a:rPr>
              <a:t>            @Override</a:t>
            </a:r>
            <a:endParaRPr lang="es-ES" sz="1100" dirty="0"/>
          </a:p>
          <a:p>
            <a:r>
              <a:rPr lang="es-ES" sz="1100">
                <a:ea typeface="+mn-lt"/>
                <a:cs typeface="+mn-lt"/>
              </a:rPr>
              <a:t>            public void onDataChange(DataSnapshot dataSnapshot) {</a:t>
            </a:r>
            <a:endParaRPr lang="es-ES" sz="1100" dirty="0"/>
          </a:p>
          <a:p>
            <a:r>
              <a:rPr lang="es-ES" sz="1100" dirty="0">
                <a:ea typeface="+mn-lt"/>
                <a:cs typeface="+mn-lt"/>
              </a:rPr>
              <a:t>                </a:t>
            </a:r>
            <a:r>
              <a:rPr lang="es-ES" sz="1100">
                <a:solidFill>
                  <a:srgbClr val="3B61AD"/>
                </a:solidFill>
                <a:ea typeface="+mn-lt"/>
                <a:cs typeface="+mn-lt"/>
              </a:rPr>
              <a:t>// This method is called once with the initial value and again</a:t>
            </a:r>
            <a:endParaRPr lang="es-ES" sz="1100">
              <a:solidFill>
                <a:srgbClr val="3B61AD"/>
              </a:solidFill>
            </a:endParaRPr>
          </a:p>
          <a:p>
            <a:r>
              <a:rPr lang="es-ES" sz="1100">
                <a:solidFill>
                  <a:srgbClr val="3B61AD"/>
                </a:solidFill>
                <a:ea typeface="+mn-lt"/>
                <a:cs typeface="+mn-lt"/>
              </a:rPr>
              <a:t>                // whenever data at this location is updated.</a:t>
            </a:r>
            <a:endParaRPr lang="es-ES" sz="1100">
              <a:solidFill>
                <a:srgbClr val="3B61AD"/>
              </a:solidFill>
            </a:endParaRPr>
          </a:p>
          <a:p>
            <a:r>
              <a:rPr lang="es-ES" sz="1100">
                <a:ea typeface="+mn-lt"/>
                <a:cs typeface="+mn-lt"/>
              </a:rPr>
              <a:t>                String value = dataSnapshot.getValue(String.class);</a:t>
            </a:r>
            <a:endParaRPr lang="es-ES" sz="1100" dirty="0"/>
          </a:p>
          <a:p>
            <a:r>
              <a:rPr lang="es-ES" sz="1100">
                <a:ea typeface="+mn-lt"/>
                <a:cs typeface="+mn-lt"/>
              </a:rPr>
              <a:t>                Log.d(TAG, "Value is: " + value);</a:t>
            </a:r>
            <a:endParaRPr lang="es-ES" sz="1100" dirty="0"/>
          </a:p>
          <a:p>
            <a:r>
              <a:rPr lang="es-ES" sz="1100">
                <a:ea typeface="+mn-lt"/>
                <a:cs typeface="+mn-lt"/>
              </a:rPr>
              <a:t>            }</a:t>
            </a:r>
            <a:endParaRPr lang="es-ES" sz="1100" dirty="0"/>
          </a:p>
          <a:p>
            <a:endParaRPr lang="es-ES" sz="1100" dirty="0"/>
          </a:p>
          <a:p>
            <a:r>
              <a:rPr lang="es-ES" sz="1100">
                <a:ea typeface="+mn-lt"/>
                <a:cs typeface="+mn-lt"/>
              </a:rPr>
              <a:t>            @Override</a:t>
            </a:r>
            <a:endParaRPr lang="es-ES" sz="1100" dirty="0"/>
          </a:p>
          <a:p>
            <a:r>
              <a:rPr lang="es-ES" sz="1100">
                <a:ea typeface="+mn-lt"/>
                <a:cs typeface="+mn-lt"/>
              </a:rPr>
              <a:t>            public void onCancelled(DatabaseError error) {</a:t>
            </a:r>
            <a:endParaRPr lang="es-ES" sz="1100" dirty="0"/>
          </a:p>
          <a:p>
            <a:r>
              <a:rPr lang="es-ES" sz="1100" dirty="0">
                <a:ea typeface="+mn-lt"/>
                <a:cs typeface="+mn-lt"/>
              </a:rPr>
              <a:t>              </a:t>
            </a:r>
            <a:r>
              <a:rPr lang="es-ES" sz="1100">
                <a:solidFill>
                  <a:srgbClr val="3B61AD"/>
                </a:solidFill>
                <a:ea typeface="+mn-lt"/>
                <a:cs typeface="+mn-lt"/>
              </a:rPr>
              <a:t>  // Failed to read value</a:t>
            </a:r>
            <a:endParaRPr lang="es-ES" sz="1100">
              <a:solidFill>
                <a:srgbClr val="3B61AD"/>
              </a:solidFill>
            </a:endParaRPr>
          </a:p>
          <a:p>
            <a:r>
              <a:rPr lang="es-ES" sz="1100">
                <a:ea typeface="+mn-lt"/>
                <a:cs typeface="+mn-lt"/>
              </a:rPr>
              <a:t>                Log.w(TAG, "Failed to read value.", error.toException());</a:t>
            </a:r>
            <a:endParaRPr lang="es-ES" sz="1100" dirty="0"/>
          </a:p>
          <a:p>
            <a:r>
              <a:rPr lang="es-ES" sz="1100">
                <a:ea typeface="+mn-lt"/>
                <a:cs typeface="+mn-lt"/>
              </a:rPr>
              <a:t>            }</a:t>
            </a:r>
            <a:endParaRPr lang="es-ES" sz="1100" dirty="0"/>
          </a:p>
          <a:p>
            <a:r>
              <a:rPr lang="es-ES" sz="1100">
                <a:ea typeface="+mn-lt"/>
                <a:cs typeface="+mn-lt"/>
              </a:rPr>
              <a:t>        });</a:t>
            </a:r>
            <a:endParaRPr lang="es-ES" sz="1100" dirty="0"/>
          </a:p>
          <a:p>
            <a:r>
              <a:rPr lang="es-ES" sz="1100" dirty="0">
                <a:ea typeface="+mn-lt"/>
                <a:cs typeface="+mn-lt"/>
              </a:rPr>
              <a:t>      </a:t>
            </a:r>
            <a:r>
              <a:rPr lang="es-ES" sz="1100">
                <a:solidFill>
                  <a:srgbClr val="3B61AD"/>
                </a:solidFill>
                <a:ea typeface="+mn-lt"/>
                <a:cs typeface="+mn-lt"/>
              </a:rPr>
              <a:t>  // [END read_message]</a:t>
            </a:r>
            <a:endParaRPr lang="es-ES" sz="1100" dirty="0">
              <a:solidFill>
                <a:srgbClr val="3B61AD"/>
              </a:solidFill>
            </a:endParaRPr>
          </a:p>
          <a:p>
            <a:r>
              <a:rPr lang="es-ES" sz="1100">
                <a:ea typeface="+mn-lt"/>
                <a:cs typeface="+mn-lt"/>
              </a:rPr>
              <a:t>    }</a:t>
            </a:r>
            <a:endParaRPr lang="es-ES" sz="1100"/>
          </a:p>
        </p:txBody>
      </p:sp>
    </p:spTree>
    <p:extLst>
      <p:ext uri="{BB962C8B-B14F-4D97-AF65-F5344CB8AC3E}">
        <p14:creationId xmlns:p14="http://schemas.microsoft.com/office/powerpoint/2010/main" val="1602078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838200" y="60896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s-ES">
                <a:ea typeface="+mj-ea"/>
              </a:rPr>
              <a:t>Eje temático 5: </a:t>
            </a:r>
            <a:endParaRPr lang="es-ES">
              <a:ea typeface="+mj-ea"/>
              <a:cs typeface="+mj-cs"/>
            </a:endParaRPr>
          </a:p>
        </p:txBody>
      </p:sp>
      <p:sp>
        <p:nvSpPr>
          <p:cNvPr id="11" name="Google Shape;45;p10"/>
          <p:cNvSpPr txBox="1">
            <a:spLocks noGrp="1"/>
          </p:cNvSpPr>
          <p:nvPr>
            <p:ph type="body" idx="1"/>
          </p:nvPr>
        </p:nvSpPr>
        <p:spPr>
          <a:xfrm>
            <a:off x="793898" y="2491563"/>
            <a:ext cx="11206716" cy="282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514350" indent="-457200">
              <a:buClr>
                <a:srgbClr val="000000"/>
              </a:buClr>
              <a:buFont typeface="Wingdings,Sans-Serif"/>
              <a:buChar char="q"/>
            </a:pPr>
            <a:endParaRPr lang="es-ES"/>
          </a:p>
          <a:p>
            <a:pPr marL="514350" indent="-457200">
              <a:buClr>
                <a:srgbClr val="000000"/>
              </a:buClr>
              <a:buChar char="•"/>
            </a:pPr>
            <a:r>
              <a:rPr lang="es-ES" dirty="0"/>
              <a:t>Servicios </a:t>
            </a:r>
            <a:r>
              <a:rPr lang="es-ES" dirty="0" err="1"/>
              <a:t>MBaaS</a:t>
            </a:r>
            <a:r>
              <a:rPr lang="es-ES" dirty="0"/>
              <a:t> - </a:t>
            </a:r>
            <a:r>
              <a:rPr lang="es-ES" dirty="0" err="1"/>
              <a:t>Firebase</a:t>
            </a:r>
            <a:r>
              <a:rPr lang="es-ES" dirty="0"/>
              <a:t> (creación de proyecto e integración ) </a:t>
            </a:r>
            <a:r>
              <a:rPr lang="es-ES" dirty="0">
                <a:solidFill>
                  <a:srgbClr val="000000"/>
                </a:solidFill>
                <a:highlight>
                  <a:srgbClr val="FFFF00"/>
                </a:highlight>
              </a:rPr>
              <a:t>Deiver</a:t>
            </a:r>
          </a:p>
          <a:p>
            <a:pPr marL="514350" indent="-457200">
              <a:buClr>
                <a:srgbClr val="000000"/>
              </a:buClr>
              <a:buFont typeface="Arial"/>
              <a:buChar char="•"/>
            </a:pPr>
            <a:r>
              <a:rPr lang="es-ES" dirty="0"/>
              <a:t>Autenticación de Usuario (Email and </a:t>
            </a:r>
            <a:r>
              <a:rPr lang="es-ES" dirty="0" err="1"/>
              <a:t>Password</a:t>
            </a:r>
            <a:r>
              <a:rPr lang="es-ES" dirty="0"/>
              <a:t>) </a:t>
            </a:r>
            <a:r>
              <a:rPr lang="es-ES" dirty="0">
                <a:highlight>
                  <a:srgbClr val="FFFF00"/>
                </a:highlight>
              </a:rPr>
              <a:t>- Daniel</a:t>
            </a:r>
          </a:p>
          <a:p>
            <a:pPr marL="514350" indent="-457200">
              <a:buClr>
                <a:srgbClr val="000000"/>
              </a:buClr>
              <a:buFont typeface="Arial"/>
              <a:buChar char="•"/>
            </a:pPr>
            <a:r>
              <a:rPr lang="es-ES" dirty="0"/>
              <a:t>Integración de base de datos </a:t>
            </a:r>
            <a:r>
              <a:rPr lang="es-ES" dirty="0" err="1"/>
              <a:t>RealTime</a:t>
            </a:r>
            <a:r>
              <a:rPr lang="es-ES" dirty="0"/>
              <a:t>  </a:t>
            </a:r>
            <a:r>
              <a:rPr lang="es-ES" dirty="0">
                <a:highlight>
                  <a:srgbClr val="FFFF00"/>
                </a:highlight>
              </a:rPr>
              <a:t>- Daniel</a:t>
            </a:r>
            <a:endParaRPr lang="en-US" dirty="0">
              <a:highlight>
                <a:srgbClr val="FFFF00"/>
              </a:highlight>
            </a:endParaRPr>
          </a:p>
          <a:p>
            <a:pPr marL="514350" indent="-457200">
              <a:buClr>
                <a:srgbClr val="000000"/>
              </a:buClr>
              <a:buFont typeface="Arial"/>
              <a:buChar char="•"/>
            </a:pPr>
            <a:r>
              <a:rPr lang="es-ES" dirty="0"/>
              <a:t> Publicación de la aplicación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443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2551617C-3A96-4753-B22B-BAD91EAFAA11}"/>
              </a:ext>
            </a:extLst>
          </p:cNvPr>
          <p:cNvSpPr txBox="1"/>
          <p:nvPr/>
        </p:nvSpPr>
        <p:spPr>
          <a:xfrm>
            <a:off x="3138324" y="231831"/>
            <a:ext cx="3083012" cy="821953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CO" sz="4400" b="0" strike="noStrike" spc="-1">
                <a:solidFill>
                  <a:srgbClr val="EA2E5F"/>
                </a:solidFill>
                <a:latin typeface="Volkswagen-Bold"/>
              </a:rPr>
              <a:t>Temario</a:t>
            </a:r>
            <a:endParaRPr lang="es-CO" sz="4400" b="0" strike="noStrike" spc="-1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B20BF81E-8F25-45AD-9D59-D6EA6D012D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9928839"/>
              </p:ext>
            </p:extLst>
          </p:nvPr>
        </p:nvGraphicFramePr>
        <p:xfrm>
          <a:off x="568960" y="891199"/>
          <a:ext cx="9335698" cy="5849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0410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66A14433-3FB3-415F-AA62-96EFC88AE383}"/>
              </a:ext>
            </a:extLst>
          </p:cNvPr>
          <p:cNvSpPr txBox="1"/>
          <p:nvPr/>
        </p:nvSpPr>
        <p:spPr>
          <a:xfrm>
            <a:off x="951763" y="582153"/>
            <a:ext cx="10818030" cy="1123877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4400" spc="-1">
                <a:solidFill>
                  <a:srgbClr val="EA2E5F"/>
                </a:solidFill>
                <a:latin typeface="Volkswagen-Bold"/>
                <a:cs typeface="Arial"/>
              </a:rPr>
              <a:t>Servicios </a:t>
            </a:r>
            <a:r>
              <a:rPr lang="es-ES" sz="4400" spc="-1" err="1">
                <a:solidFill>
                  <a:srgbClr val="EA2E5F"/>
                </a:solidFill>
                <a:latin typeface="Volkswagen-Bold"/>
                <a:cs typeface="Arial"/>
              </a:rPr>
              <a:t>MBaaS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7236795-CB45-4D0F-B89F-FCA727C666F2}"/>
              </a:ext>
            </a:extLst>
          </p:cNvPr>
          <p:cNvSpPr txBox="1"/>
          <p:nvPr/>
        </p:nvSpPr>
        <p:spPr>
          <a:xfrm>
            <a:off x="419800" y="1848675"/>
            <a:ext cx="545515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>
                <a:ea typeface="+mn-lt"/>
                <a:cs typeface="+mn-lt"/>
              </a:rPr>
              <a:t>El backend </a:t>
            </a:r>
            <a:r>
              <a:rPr lang="en-US" sz="2400" err="1">
                <a:ea typeface="+mn-lt"/>
                <a:cs typeface="+mn-lt"/>
              </a:rPr>
              <a:t>móvil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como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servicio</a:t>
            </a:r>
            <a:r>
              <a:rPr lang="en-US" sz="2400">
                <a:ea typeface="+mn-lt"/>
                <a:cs typeface="+mn-lt"/>
              </a:rPr>
              <a:t> (</a:t>
            </a:r>
            <a:r>
              <a:rPr lang="en-US" sz="2400" err="1">
                <a:ea typeface="+mn-lt"/>
                <a:cs typeface="+mn-lt"/>
              </a:rPr>
              <a:t>MBaaS</a:t>
            </a:r>
            <a:r>
              <a:rPr lang="en-US" sz="2400">
                <a:ea typeface="+mn-lt"/>
                <a:cs typeface="+mn-lt"/>
              </a:rPr>
              <a:t>) es un </a:t>
            </a:r>
            <a:r>
              <a:rPr lang="en-US" sz="2400" err="1">
                <a:ea typeface="+mn-lt"/>
                <a:cs typeface="+mn-lt"/>
              </a:rPr>
              <a:t>servicio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en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línea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diseñado</a:t>
            </a:r>
            <a:r>
              <a:rPr lang="en-US" sz="2400">
                <a:ea typeface="+mn-lt"/>
                <a:cs typeface="+mn-lt"/>
              </a:rPr>
              <a:t> para ser una </a:t>
            </a:r>
            <a:r>
              <a:rPr lang="en-US" sz="2400" err="1">
                <a:ea typeface="+mn-lt"/>
                <a:cs typeface="+mn-lt"/>
              </a:rPr>
              <a:t>solución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todo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en</a:t>
            </a:r>
            <a:r>
              <a:rPr lang="en-US" sz="2400">
                <a:ea typeface="+mn-lt"/>
                <a:cs typeface="+mn-lt"/>
              </a:rPr>
              <a:t> uno para </a:t>
            </a:r>
            <a:r>
              <a:rPr lang="en-US" sz="2400" err="1">
                <a:ea typeface="+mn-lt"/>
                <a:cs typeface="+mn-lt"/>
              </a:rPr>
              <a:t>el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desarrollo</a:t>
            </a:r>
            <a:r>
              <a:rPr lang="en-US" sz="2400">
                <a:ea typeface="+mn-lt"/>
                <a:cs typeface="+mn-lt"/>
              </a:rPr>
              <a:t> de </a:t>
            </a:r>
            <a:r>
              <a:rPr lang="en-US" sz="2400" err="1">
                <a:ea typeface="+mn-lt"/>
                <a:cs typeface="+mn-lt"/>
              </a:rPr>
              <a:t>aplicaciones</a:t>
            </a:r>
            <a:r>
              <a:rPr lang="en-US" sz="2400">
                <a:ea typeface="+mn-lt"/>
                <a:cs typeface="+mn-lt"/>
              </a:rPr>
              <a:t> de backend. Esto </a:t>
            </a:r>
            <a:r>
              <a:rPr lang="en-US" sz="2400" err="1">
                <a:ea typeface="+mn-lt"/>
                <a:cs typeface="+mn-lt"/>
              </a:rPr>
              <a:t>generalmente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incluye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  <a:hlinkClick r:id="rId2"/>
              </a:rPr>
              <a:t>administración de datos y bases de datos</a:t>
            </a:r>
            <a:r>
              <a:rPr lang="en-US" sz="2400">
                <a:ea typeface="+mn-lt"/>
                <a:cs typeface="+mn-lt"/>
              </a:rPr>
              <a:t> , </a:t>
            </a:r>
            <a:r>
              <a:rPr lang="en-US" sz="2400">
                <a:ea typeface="+mn-lt"/>
                <a:cs typeface="+mn-lt"/>
                <a:hlinkClick r:id="rId3"/>
              </a:rPr>
              <a:t>administración de API</a:t>
            </a:r>
            <a:r>
              <a:rPr lang="en-US" sz="2400">
                <a:ea typeface="+mn-lt"/>
                <a:cs typeface="+mn-lt"/>
              </a:rPr>
              <a:t> , </a:t>
            </a:r>
            <a:r>
              <a:rPr lang="en-US" sz="2400">
                <a:ea typeface="+mn-lt"/>
                <a:cs typeface="+mn-lt"/>
                <a:hlinkClick r:id="rId4"/>
              </a:rPr>
              <a:t>seguridad</a:t>
            </a:r>
            <a:r>
              <a:rPr lang="en-US" sz="2400">
                <a:ea typeface="+mn-lt"/>
                <a:cs typeface="+mn-lt"/>
              </a:rPr>
              <a:t> y </a:t>
            </a:r>
            <a:r>
              <a:rPr lang="en-US" sz="2400">
                <a:ea typeface="+mn-lt"/>
                <a:cs typeface="+mn-lt"/>
                <a:hlinkClick r:id="rId5"/>
              </a:rPr>
              <a:t>notificaciones push</a:t>
            </a:r>
            <a:r>
              <a:rPr lang="en-US" sz="2400">
                <a:ea typeface="+mn-lt"/>
                <a:cs typeface="+mn-lt"/>
              </a:rPr>
              <a:t> .</a:t>
            </a:r>
            <a:endParaRPr lang="es-ES">
              <a:ea typeface="+mn-lt"/>
              <a:cs typeface="+mn-l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E97C52-827A-436B-AB0F-C48B3F2E7814}"/>
              </a:ext>
            </a:extLst>
          </p:cNvPr>
          <p:cNvSpPr txBox="1"/>
          <p:nvPr/>
        </p:nvSpPr>
        <p:spPr>
          <a:xfrm>
            <a:off x="414207" y="6206200"/>
            <a:ext cx="92561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Tomado</a:t>
            </a:r>
            <a:r>
              <a:rPr lang="en-US"/>
              <a:t> de: </a:t>
            </a:r>
            <a:r>
              <a:rPr lang="en-US">
                <a:hlinkClick r:id="rId6"/>
              </a:rPr>
              <a:t>https://backendless.com/what-is-mobile-backend-as-a-service-mbaas/</a:t>
            </a:r>
            <a:endParaRPr lang="en-US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575A24EA-6AC9-4C7C-B6A7-428CF76952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3419" y="1851290"/>
            <a:ext cx="5201727" cy="355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66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66A14433-3FB3-415F-AA62-96EFC88AE383}"/>
              </a:ext>
            </a:extLst>
          </p:cNvPr>
          <p:cNvSpPr txBox="1"/>
          <p:nvPr/>
        </p:nvSpPr>
        <p:spPr>
          <a:xfrm>
            <a:off x="951763" y="380870"/>
            <a:ext cx="1081803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4400" spc="-1" err="1">
                <a:solidFill>
                  <a:srgbClr val="EA2E5F"/>
                </a:solidFill>
                <a:latin typeface="Volkswagen-Bold"/>
                <a:cs typeface="Arial"/>
              </a:rPr>
              <a:t>Firebase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7236795-CB45-4D0F-B89F-FCA727C666F2}"/>
              </a:ext>
            </a:extLst>
          </p:cNvPr>
          <p:cNvSpPr txBox="1"/>
          <p:nvPr/>
        </p:nvSpPr>
        <p:spPr>
          <a:xfrm>
            <a:off x="448557" y="2855089"/>
            <a:ext cx="4923188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>
                <a:ea typeface="+mn-lt"/>
                <a:cs typeface="+mn-lt"/>
                <a:hlinkClick r:id="rId2"/>
              </a:rPr>
              <a:t>Firebase de Google</a:t>
            </a:r>
            <a:r>
              <a:rPr lang="en-US" sz="2400">
                <a:ea typeface="+mn-lt"/>
                <a:cs typeface="+mn-lt"/>
              </a:rPr>
              <a:t> es una </a:t>
            </a:r>
            <a:r>
              <a:rPr lang="en-US" sz="2400" err="1">
                <a:ea typeface="+mn-lt"/>
                <a:cs typeface="+mn-lt"/>
              </a:rPr>
              <a:t>plataforma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en</a:t>
            </a:r>
            <a:r>
              <a:rPr lang="en-US" sz="2400">
                <a:ea typeface="+mn-lt"/>
                <a:cs typeface="+mn-lt"/>
              </a:rPr>
              <a:t> la </a:t>
            </a:r>
            <a:r>
              <a:rPr lang="en-US" sz="2400" err="1">
                <a:ea typeface="+mn-lt"/>
                <a:cs typeface="+mn-lt"/>
              </a:rPr>
              <a:t>nube</a:t>
            </a:r>
            <a:r>
              <a:rPr lang="en-US" sz="2400">
                <a:ea typeface="+mn-lt"/>
                <a:cs typeface="+mn-lt"/>
              </a:rPr>
              <a:t> para </a:t>
            </a:r>
            <a:r>
              <a:rPr lang="en-US" sz="2400" err="1">
                <a:ea typeface="+mn-lt"/>
                <a:cs typeface="+mn-lt"/>
              </a:rPr>
              <a:t>el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b="1" err="1">
                <a:ea typeface="+mn-lt"/>
                <a:cs typeface="+mn-lt"/>
              </a:rPr>
              <a:t>desarrollo</a:t>
            </a:r>
            <a:r>
              <a:rPr lang="en-US" sz="2400" b="1">
                <a:ea typeface="+mn-lt"/>
                <a:cs typeface="+mn-lt"/>
              </a:rPr>
              <a:t> de </a:t>
            </a:r>
            <a:r>
              <a:rPr lang="en-US" sz="2400" b="1" err="1">
                <a:ea typeface="+mn-lt"/>
                <a:cs typeface="+mn-lt"/>
              </a:rPr>
              <a:t>aplicaciones</a:t>
            </a:r>
            <a:r>
              <a:rPr lang="en-US" sz="2400" b="1">
                <a:ea typeface="+mn-lt"/>
                <a:cs typeface="+mn-lt"/>
              </a:rPr>
              <a:t> web y </a:t>
            </a:r>
            <a:r>
              <a:rPr lang="en-US" sz="2400" b="1" err="1">
                <a:ea typeface="+mn-lt"/>
                <a:cs typeface="+mn-lt"/>
              </a:rPr>
              <a:t>móvil</a:t>
            </a:r>
            <a:r>
              <a:rPr lang="en-US" sz="2400">
                <a:ea typeface="+mn-lt"/>
                <a:cs typeface="+mn-lt"/>
              </a:rPr>
              <a:t>. </a:t>
            </a:r>
            <a:r>
              <a:rPr lang="en-US" sz="2400" err="1">
                <a:ea typeface="+mn-lt"/>
                <a:cs typeface="+mn-lt"/>
              </a:rPr>
              <a:t>Está</a:t>
            </a:r>
            <a:r>
              <a:rPr lang="en-US" sz="2400">
                <a:ea typeface="+mn-lt"/>
                <a:cs typeface="+mn-lt"/>
              </a:rPr>
              <a:t> disponible para </a:t>
            </a:r>
            <a:r>
              <a:rPr lang="en-US" sz="2400" err="1">
                <a:ea typeface="+mn-lt"/>
                <a:cs typeface="+mn-lt"/>
              </a:rPr>
              <a:t>distintas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plataformas</a:t>
            </a:r>
            <a:r>
              <a:rPr lang="en-US" sz="2400">
                <a:ea typeface="+mn-lt"/>
                <a:cs typeface="+mn-lt"/>
              </a:rPr>
              <a:t> (iOS, Android y web), con lo que es </a:t>
            </a:r>
            <a:r>
              <a:rPr lang="en-US" sz="2400" err="1">
                <a:ea typeface="+mn-lt"/>
                <a:cs typeface="+mn-lt"/>
              </a:rPr>
              <a:t>más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rápido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trabajar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en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el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desarrollo</a:t>
            </a:r>
            <a:r>
              <a:rPr lang="en-US" sz="2400">
                <a:ea typeface="+mn-lt"/>
                <a:cs typeface="+mn-lt"/>
              </a:rPr>
              <a:t>.</a:t>
            </a:r>
            <a:endParaRPr lang="es-ES" sz="2400">
              <a:ea typeface="+mn-lt"/>
              <a:cs typeface="+mn-lt"/>
            </a:endParaRPr>
          </a:p>
          <a:p>
            <a:pPr algn="just"/>
            <a:endParaRPr lang="en-US" sz="240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E97C52-827A-436B-AB0F-C48B3F2E7814}"/>
              </a:ext>
            </a:extLst>
          </p:cNvPr>
          <p:cNvSpPr txBox="1"/>
          <p:nvPr/>
        </p:nvSpPr>
        <p:spPr>
          <a:xfrm>
            <a:off x="198547" y="6177445"/>
            <a:ext cx="8335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Tomado</a:t>
            </a:r>
            <a:r>
              <a:rPr lang="en-US"/>
              <a:t> de: </a:t>
            </a:r>
            <a:r>
              <a:rPr lang="en-US">
                <a:hlinkClick r:id="rId3"/>
              </a:rPr>
              <a:t>https://firebase.google.com/?authuser=0</a:t>
            </a:r>
            <a:endParaRPr lang="en-US"/>
          </a:p>
        </p:txBody>
      </p:sp>
      <p:pic>
        <p:nvPicPr>
          <p:cNvPr id="3" name="Imagen 5" descr="Icono&#10;&#10;Descripción generada automáticamente">
            <a:extLst>
              <a:ext uri="{FF2B5EF4-FFF2-40B4-BE49-F238E27FC236}">
                <a16:creationId xmlns:a16="http://schemas.microsoft.com/office/drawing/2014/main" id="{283E8504-6CD8-4C0B-95BB-4156727B6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825" y="1148391"/>
            <a:ext cx="1714500" cy="1714500"/>
          </a:xfrm>
          <a:prstGeom prst="rect">
            <a:avLst/>
          </a:prstGeom>
        </p:spPr>
      </p:pic>
      <p:pic>
        <p:nvPicPr>
          <p:cNvPr id="6" name="Imagen 6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C5A63F6-9FE7-4DA4-8F4A-4C14A4EE6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8362" y="1870185"/>
            <a:ext cx="6006859" cy="448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41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CE97C52-827A-436B-AB0F-C48B3F2E7814}"/>
              </a:ext>
            </a:extLst>
          </p:cNvPr>
          <p:cNvSpPr txBox="1"/>
          <p:nvPr/>
        </p:nvSpPr>
        <p:spPr>
          <a:xfrm>
            <a:off x="198547" y="6177445"/>
            <a:ext cx="8335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Tomado</a:t>
            </a:r>
            <a:r>
              <a:rPr lang="en-US"/>
              <a:t> de: </a:t>
            </a:r>
            <a:r>
              <a:rPr lang="en-US">
                <a:hlinkClick r:id="rId2"/>
              </a:rPr>
              <a:t>https://firebase.google.com/products-build?authuser=0</a:t>
            </a:r>
            <a:endParaRPr lang="en-US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6435CA49-89F4-46B9-B34F-C49B62151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32" y="574709"/>
            <a:ext cx="6898256" cy="2861864"/>
          </a:xfrm>
          <a:prstGeom prst="rect">
            <a:avLst/>
          </a:prstGeom>
        </p:spPr>
      </p:pic>
      <p:pic>
        <p:nvPicPr>
          <p:cNvPr id="6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4DD9106-72E3-41BE-849E-31617ABE4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797" y="648151"/>
            <a:ext cx="4439728" cy="2973772"/>
          </a:xfrm>
          <a:prstGeom prst="rect">
            <a:avLst/>
          </a:prstGeom>
        </p:spPr>
      </p:pic>
      <p:pic>
        <p:nvPicPr>
          <p:cNvPr id="7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A4AD3DC-6114-4B71-916D-03490D3D0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45" y="3619579"/>
            <a:ext cx="6179388" cy="2178010"/>
          </a:xfrm>
          <a:prstGeom prst="rect">
            <a:avLst/>
          </a:prstGeom>
        </p:spPr>
      </p:pic>
      <p:pic>
        <p:nvPicPr>
          <p:cNvPr id="8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349CC10-B96E-4A4B-8F78-3998D134C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646" y="3691417"/>
            <a:ext cx="5661804" cy="186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92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CE97C52-827A-436B-AB0F-C48B3F2E7814}"/>
              </a:ext>
            </a:extLst>
          </p:cNvPr>
          <p:cNvSpPr txBox="1"/>
          <p:nvPr/>
        </p:nvSpPr>
        <p:spPr>
          <a:xfrm>
            <a:off x="3778509" y="6249332"/>
            <a:ext cx="8335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Tomado</a:t>
            </a:r>
            <a:r>
              <a:rPr lang="en-US"/>
              <a:t> de: </a:t>
            </a:r>
            <a:r>
              <a:rPr lang="en-US">
                <a:hlinkClick r:id="rId3"/>
              </a:rPr>
              <a:t>https://firebase.google.com/?authuser=0</a:t>
            </a:r>
            <a:endParaRPr lang="en-US"/>
          </a:p>
        </p:txBody>
      </p:sp>
      <p:pic>
        <p:nvPicPr>
          <p:cNvPr id="7" name="Imagen 7">
            <a:hlinkClick r:id="" action="ppaction://media"/>
            <a:extLst>
              <a:ext uri="{FF2B5EF4-FFF2-40B4-BE49-F238E27FC236}">
                <a16:creationId xmlns:a16="http://schemas.microsoft.com/office/drawing/2014/main" id="{1858929E-CEC9-4ECA-88EF-3E11E1A42C8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92681" y="719767"/>
            <a:ext cx="10193545" cy="537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15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CE97C52-827A-436B-AB0F-C48B3F2E7814}"/>
              </a:ext>
            </a:extLst>
          </p:cNvPr>
          <p:cNvSpPr txBox="1"/>
          <p:nvPr/>
        </p:nvSpPr>
        <p:spPr>
          <a:xfrm>
            <a:off x="2671452" y="6234954"/>
            <a:ext cx="8335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Tomado</a:t>
            </a:r>
            <a:r>
              <a:rPr lang="en-US"/>
              <a:t> de: </a:t>
            </a:r>
            <a:r>
              <a:rPr lang="en-US">
                <a:hlinkClick r:id="rId2"/>
              </a:rPr>
              <a:t>https://firebase.google.com/docs/android/setup?authuser=0</a:t>
            </a:r>
            <a:endParaRPr lang="en-US"/>
          </a:p>
        </p:txBody>
      </p:sp>
      <p:pic>
        <p:nvPicPr>
          <p:cNvPr id="3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5BF50F8-3EB2-4801-96BB-8919727F0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78" b="-658"/>
          <a:stretch/>
        </p:blipFill>
        <p:spPr>
          <a:xfrm>
            <a:off x="2884099" y="1715297"/>
            <a:ext cx="7099647" cy="4405101"/>
          </a:xfrm>
          <a:prstGeom prst="rect">
            <a:avLst/>
          </a:prstGeom>
        </p:spPr>
      </p:pic>
      <p:sp>
        <p:nvSpPr>
          <p:cNvPr id="7" name="TextShape 1">
            <a:extLst>
              <a:ext uri="{FF2B5EF4-FFF2-40B4-BE49-F238E27FC236}">
                <a16:creationId xmlns:a16="http://schemas.microsoft.com/office/drawing/2014/main" id="{E701748F-6E0D-474F-8CCC-A037E0497283}"/>
              </a:ext>
            </a:extLst>
          </p:cNvPr>
          <p:cNvSpPr txBox="1"/>
          <p:nvPr/>
        </p:nvSpPr>
        <p:spPr>
          <a:xfrm>
            <a:off x="966140" y="495888"/>
            <a:ext cx="1081803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4400" spc="-1">
                <a:solidFill>
                  <a:srgbClr val="EA2E5F"/>
                </a:solidFill>
                <a:latin typeface="Volkswagen-Bold"/>
                <a:cs typeface="Arial"/>
              </a:rPr>
              <a:t>Integrar </a:t>
            </a:r>
            <a:r>
              <a:rPr lang="es-ES" sz="4400" spc="-1" err="1">
                <a:solidFill>
                  <a:srgbClr val="EA2E5F"/>
                </a:solidFill>
                <a:latin typeface="Volkswagen-Bold"/>
                <a:cs typeface="Arial"/>
              </a:rPr>
              <a:t>Firebase</a:t>
            </a:r>
            <a:r>
              <a:rPr lang="es-ES" sz="4400" spc="-1">
                <a:solidFill>
                  <a:srgbClr val="EA2E5F"/>
                </a:solidFill>
                <a:latin typeface="Volkswagen-Bold"/>
                <a:cs typeface="Arial"/>
              </a:rPr>
              <a:t> a un proyecto Android</a:t>
            </a:r>
          </a:p>
        </p:txBody>
      </p:sp>
    </p:spTree>
    <p:extLst>
      <p:ext uri="{BB962C8B-B14F-4D97-AF65-F5344CB8AC3E}">
        <p14:creationId xmlns:p14="http://schemas.microsoft.com/office/powerpoint/2010/main" val="1785254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CE97C52-827A-436B-AB0F-C48B3F2E7814}"/>
              </a:ext>
            </a:extLst>
          </p:cNvPr>
          <p:cNvSpPr txBox="1"/>
          <p:nvPr/>
        </p:nvSpPr>
        <p:spPr>
          <a:xfrm>
            <a:off x="1449378" y="6163067"/>
            <a:ext cx="105788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Seguir</a:t>
            </a:r>
            <a:r>
              <a:rPr lang="en-US"/>
              <a:t> los pasos </a:t>
            </a:r>
            <a:r>
              <a:rPr lang="en-US" err="1"/>
              <a:t>especificados</a:t>
            </a:r>
            <a:r>
              <a:rPr lang="en-US"/>
              <a:t> </a:t>
            </a:r>
            <a:r>
              <a:rPr lang="en-US" err="1"/>
              <a:t>en</a:t>
            </a:r>
            <a:r>
              <a:rPr lang="en-US"/>
              <a:t>:  </a:t>
            </a:r>
            <a:r>
              <a:rPr lang="en-US">
                <a:hlinkClick r:id="rId2"/>
              </a:rPr>
              <a:t>https://firebase.google.com/docs/android/setup?authuser=0</a:t>
            </a:r>
            <a:endParaRPr lang="en-US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E701748F-6E0D-474F-8CCC-A037E0497283}"/>
              </a:ext>
            </a:extLst>
          </p:cNvPr>
          <p:cNvSpPr txBox="1"/>
          <p:nvPr/>
        </p:nvSpPr>
        <p:spPr>
          <a:xfrm>
            <a:off x="966140" y="495888"/>
            <a:ext cx="1081803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4400" spc="-1">
                <a:solidFill>
                  <a:srgbClr val="EA2E5F"/>
                </a:solidFill>
                <a:latin typeface="Volkswagen-Bold"/>
                <a:cs typeface="Arial"/>
              </a:rPr>
              <a:t>Integrar </a:t>
            </a:r>
            <a:r>
              <a:rPr lang="es-ES" sz="4400" spc="-1" err="1">
                <a:solidFill>
                  <a:srgbClr val="EA2E5F"/>
                </a:solidFill>
                <a:latin typeface="Volkswagen-Bold"/>
                <a:cs typeface="Arial"/>
              </a:rPr>
              <a:t>Firebase</a:t>
            </a:r>
            <a:r>
              <a:rPr lang="es-ES" sz="4400" spc="-1">
                <a:solidFill>
                  <a:srgbClr val="EA2E5F"/>
                </a:solidFill>
                <a:latin typeface="Volkswagen-Bold"/>
                <a:cs typeface="Arial"/>
              </a:rPr>
              <a:t> a un proyecto Android</a:t>
            </a:r>
          </a:p>
        </p:txBody>
      </p:sp>
      <p:pic>
        <p:nvPicPr>
          <p:cNvPr id="4" name="Imagen 5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C04BD178-8892-4513-A455-146DBCDF6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362" y="1988297"/>
            <a:ext cx="9874368" cy="400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674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17</Slides>
  <Notes>1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17</vt:i4>
      </vt:variant>
    </vt:vector>
  </HeadingPairs>
  <TitlesOfParts>
    <vt:vector size="19" baseType="lpstr">
      <vt:lpstr>Tema de Office</vt:lpstr>
      <vt:lpstr>Office Theme</vt:lpstr>
      <vt:lpstr>Firebase o backend en la nube</vt:lpstr>
      <vt:lpstr>Eje temático 5: 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Registra usuarios nuevos</vt:lpstr>
      <vt:lpstr>Acceso de usuarios existentes</vt:lpstr>
      <vt:lpstr>Accede a la información del usuario</vt:lpstr>
      <vt:lpstr>Integración de base de datos RealTime</vt:lpstr>
      <vt:lpstr>Presentación de PowerPoint</vt:lpstr>
      <vt:lpstr>Realiza operaciones de lectura desde la base de datos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Brayan B</dc:creator>
  <cp:revision>221</cp:revision>
  <dcterms:created xsi:type="dcterms:W3CDTF">2021-04-14T20:39:48Z</dcterms:created>
  <dcterms:modified xsi:type="dcterms:W3CDTF">2021-11-25T19:02:04Z</dcterms:modified>
</cp:coreProperties>
</file>